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_rels/slide33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2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36.png" ContentType="image/png"/>
  <Override PartName="/ppt/media/image5.jpeg" ContentType="image/jpeg"/>
  <Override PartName="/ppt/media/image2.png" ContentType="image/png"/>
  <Override PartName="/ppt/media/image3.jpeg" ContentType="image/jpeg"/>
  <Override PartName="/ppt/media/image28.png" ContentType="image/png"/>
  <Override PartName="/ppt/media/image16.png" ContentType="image/png"/>
  <Override PartName="/ppt/media/image7.png" ContentType="image/png"/>
  <Override PartName="/ppt/media/image22.png" ContentType="image/png"/>
  <Override PartName="/ppt/media/image6.png" ContentType="image/png"/>
  <Override PartName="/ppt/media/image21.png" ContentType="image/png"/>
  <Override PartName="/ppt/media/image4.jpeg" ContentType="image/jpeg"/>
  <Override PartName="/ppt/media/image11.png" ContentType="image/png"/>
  <Override PartName="/ppt/media/image9.png" ContentType="image/png"/>
  <Override PartName="/ppt/media/image2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0.png" ContentType="image/png"/>
  <Override PartName="/ppt/media/image23.png" ContentType="image/png"/>
  <Override PartName="/ppt/media/image8.png" ContentType="image/png"/>
  <Override PartName="/ppt/media/image25.jpeg" ContentType="image/jpeg"/>
  <Override PartName="/ppt/media/image35.png" ContentType="image/png"/>
  <Override PartName="/ppt/media/image10.png" ContentType="image/png"/>
  <Override PartName="/ppt/media/image29.png" ContentType="image/png"/>
  <Override PartName="/ppt/media/image15.png" ContentType="image/png"/>
  <Override PartName="/ppt/media/image30.png" ContentType="image/png"/>
  <Override PartName="/ppt/media/image31.png" ContentType="image/png"/>
  <Override PartName="/ppt/media/image17.png" ContentType="image/png"/>
  <Override PartName="/ppt/media/image32.png" ContentType="image/png"/>
  <Override PartName="/ppt/media/image26.jpeg" ContentType="image/jpeg"/>
  <Override PartName="/ppt/media/image27.png" ContentType="image/png"/>
  <Override PartName="/ppt/media/image18.png" ContentType="image/png"/>
  <Override PartName="/ppt/media/image33.png" ContentType="image/png"/>
  <Override PartName="/ppt/media/image19.png" ContentType="image/png"/>
  <Override PartName="/ppt/media/image34.png" ContentType="image/png"/>
  <Override PartName="/ppt/notesSlides/notesSlide1.xml" ContentType="application/vnd.openxmlformats-officedocument.presentationml.notesSlide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.xml.rels" ContentType="application/vnd.openxmlformats-package.relationship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catterChart>
        <c:scatterStyle val="line"/>
        <c:varyColors val="0"/>
        <c:ser>
          <c:idx val="0"/>
          <c:order val="0"/>
          <c:tx>
            <c:strRef>
              <c:f>label 1</c:f>
              <c:strCache>
                <c:ptCount val="1"/>
                <c:pt idx="0">
                  <c:v>Mammograms (Poor)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1</c:f>
              <c:numCache>
                <c:formatCode>General</c:formatCode>
                <c:ptCount val="14"/>
                <c:pt idx="3">
                  <c:v>14.6</c:v>
                </c:pt>
                <c:pt idx="4">
                  <c:v>30.8</c:v>
                </c:pt>
                <c:pt idx="5">
                  <c:v>35.2</c:v>
                </c:pt>
                <c:pt idx="6">
                  <c:v>41.1</c:v>
                </c:pt>
                <c:pt idx="7">
                  <c:v>44.2</c:v>
                </c:pt>
                <c:pt idx="8">
                  <c:v>50.1</c:v>
                </c:pt>
                <c:pt idx="9">
                  <c:v>57.4</c:v>
                </c:pt>
                <c:pt idx="10">
                  <c:v>54.8</c:v>
                </c:pt>
                <c:pt idx="11">
                  <c:v>55.4</c:v>
                </c:pt>
                <c:pt idx="12">
                  <c:v>48.5</c:v>
                </c:pt>
                <c:pt idx="13">
                  <c:v>51.4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Mammograms (Near-Poor)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14"/>
                <c:pt idx="3">
                  <c:v>20.9</c:v>
                </c:pt>
                <c:pt idx="4">
                  <c:v>39.1</c:v>
                </c:pt>
                <c:pt idx="5">
                  <c:v>44.4</c:v>
                </c:pt>
                <c:pt idx="6">
                  <c:v>47.5</c:v>
                </c:pt>
                <c:pt idx="7">
                  <c:v>48.6</c:v>
                </c:pt>
                <c:pt idx="8">
                  <c:v>56.1</c:v>
                </c:pt>
                <c:pt idx="9">
                  <c:v>59.5</c:v>
                </c:pt>
                <c:pt idx="10">
                  <c:v>58.1</c:v>
                </c:pt>
                <c:pt idx="11">
                  <c:v>60.8</c:v>
                </c:pt>
                <c:pt idx="12">
                  <c:v>55.3</c:v>
                </c:pt>
                <c:pt idx="13">
                  <c:v>55.8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3</c:f>
              <c:strCache>
                <c:ptCount val="1"/>
                <c:pt idx="0">
                  <c:v>Mammograms (Non-Poor)</c:v>
                </c:pt>
              </c:strCache>
            </c:strRef>
          </c:tx>
          <c:spPr>
            <a:solidFill>
              <a:srgbClr val="ffd320"/>
            </a:solidFill>
            <a:ln w="28800">
              <a:solidFill>
                <a:srgbClr val="ffd320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3</c:f>
              <c:numCache>
                <c:formatCode>General</c:formatCode>
                <c:ptCount val="14"/>
                <c:pt idx="3">
                  <c:v>34.9</c:v>
                </c:pt>
                <c:pt idx="4">
                  <c:v>59.2</c:v>
                </c:pt>
                <c:pt idx="5">
                  <c:v>62.2</c:v>
                </c:pt>
                <c:pt idx="6">
                  <c:v>67.3</c:v>
                </c:pt>
                <c:pt idx="7">
                  <c:v>68.5</c:v>
                </c:pt>
                <c:pt idx="8">
                  <c:v>72.6</c:v>
                </c:pt>
                <c:pt idx="9">
                  <c:v>75</c:v>
                </c:pt>
                <c:pt idx="10">
                  <c:v>75.9</c:v>
                </c:pt>
                <c:pt idx="11">
                  <c:v>74.3</c:v>
                </c:pt>
                <c:pt idx="12">
                  <c:v>72.5</c:v>
                </c:pt>
                <c:pt idx="13">
                  <c:v>72.8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4</c:f>
              <c:strCache>
                <c:ptCount val="1"/>
                <c:pt idx="0">
                  <c:v>Deaths (White)</c:v>
                </c:pt>
              </c:strCache>
            </c:strRef>
          </c:tx>
          <c:spPr>
            <a:solidFill>
              <a:srgbClr val="579d1c"/>
            </a:solidFill>
            <a:ln w="28800">
              <a:solidFill>
                <a:srgbClr val="579d1c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14"/>
                <c:pt idx="0">
                  <c:v>31.7</c:v>
                </c:pt>
                <c:pt idx="1">
                  <c:v>31.9</c:v>
                </c:pt>
                <c:pt idx="2">
                  <c:v>32.6</c:v>
                </c:pt>
                <c:pt idx="3">
                  <c:v>32.4</c:v>
                </c:pt>
                <c:pt idx="4">
                  <c:v>32.8</c:v>
                </c:pt>
                <c:pt idx="5">
                  <c:v>32</c:v>
                </c:pt>
                <c:pt idx="6">
                  <c:v>30.7</c:v>
                </c:pt>
                <c:pt idx="7">
                  <c:v>30.1</c:v>
                </c:pt>
                <c:pt idx="8">
                  <c:v>27</c:v>
                </c:pt>
                <c:pt idx="9">
                  <c:v>25.8</c:v>
                </c:pt>
                <c:pt idx="10">
                  <c:v>26</c:v>
                </c:pt>
                <c:pt idx="11">
                  <c:v>24.3</c:v>
                </c:pt>
                <c:pt idx="12">
                  <c:v>23</c:v>
                </c:pt>
                <c:pt idx="13">
                  <c:v>21.5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label 5</c:f>
              <c:strCache>
                <c:ptCount val="1"/>
                <c:pt idx="0">
                  <c:v>Deaths (African American)</c:v>
                </c:pt>
              </c:strCache>
            </c:strRef>
          </c:tx>
          <c:spPr>
            <a:solidFill>
              <a:srgbClr val="7e0021"/>
            </a:solidFill>
            <a:ln w="28800">
              <a:solidFill>
                <a:srgbClr val="7e0021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xVal>
            <c:numRef>
              <c:f>0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5</c:f>
              <c:numCache>
                <c:formatCode>General</c:formatCode>
                <c:ptCount val="14"/>
                <c:pt idx="0">
                  <c:v>29</c:v>
                </c:pt>
                <c:pt idx="1">
                  <c:v>31.5</c:v>
                </c:pt>
                <c:pt idx="2">
                  <c:v>35.5</c:v>
                </c:pt>
                <c:pt idx="3">
                  <c:v>36.3</c:v>
                </c:pt>
                <c:pt idx="4">
                  <c:v>38</c:v>
                </c:pt>
                <c:pt idx="5">
                  <c:v>38.2</c:v>
                </c:pt>
                <c:pt idx="6">
                  <c:v>38</c:v>
                </c:pt>
                <c:pt idx="7">
                  <c:v>37.7</c:v>
                </c:pt>
                <c:pt idx="8">
                  <c:v>35.5</c:v>
                </c:pt>
                <c:pt idx="9">
                  <c:v>35.1</c:v>
                </c:pt>
                <c:pt idx="10">
                  <c:v>34.7</c:v>
                </c:pt>
                <c:pt idx="11">
                  <c:v>34</c:v>
                </c:pt>
                <c:pt idx="12">
                  <c:v>32.5</c:v>
                </c:pt>
                <c:pt idx="13">
                  <c:v>30.5</c:v>
                </c:pt>
              </c:numCache>
            </c:numRef>
          </c:yVal>
          <c:smooth val="0"/>
        </c:ser>
        <c:axId val="90455073"/>
        <c:axId val="21917525"/>
      </c:scatterChart>
      <c:valAx>
        <c:axId val="9045507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21917525"/>
        <c:crosses val="autoZero"/>
        <c:crossBetween val="midCat"/>
      </c:valAx>
      <c:valAx>
        <c:axId val="21917525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9045507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latin typeface="Arial"/>
            </a:defRPr>
          </a:pPr>
        </a:p>
      </c:txPr>
    </c:legend>
    <c:plotVisOnly val="1"/>
    <c:dispBlanksAs val="span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ews Gothic MT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DD170C7-EB05-415D-A669-DBF17C4D66D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0E00B60-3187-438F-AEC6-E103F5D2733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03CEC8C-4BC6-4D66-B573-A60F739D913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4783326-F34A-4B02-9F39-71085C66C9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0"/>
            <a:ext cx="8229240" cy="5563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0"/>
            <a:ext cx="8229240" cy="5563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0"/>
            <a:ext cx="8229240" cy="5563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040" cy="32000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242852"/>
                </a:solidFill>
                <a:latin typeface="Roboto Light"/>
              </a:rPr>
              <a:t>Click to edit Master title style</a:t>
            </a:r>
            <a:endParaRPr b="0" lang="en-US" sz="8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74920" y="4704840"/>
            <a:ext cx="2085480" cy="273600"/>
          </a:xfrm>
          <a:prstGeom prst="rect">
            <a:avLst/>
          </a:prstGeom>
        </p:spPr>
        <p:txBody>
          <a:bodyPr rIns="45720" anchor="ctr">
            <a:noAutofit/>
          </a:bodyPr>
          <a:p>
            <a:pPr>
              <a:lnSpc>
                <a:spcPct val="100000"/>
              </a:lnSpc>
            </a:pPr>
            <a:fld id="{F0797C6F-C4F2-4175-A274-3467DFFF5AAA}" type="datetime1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01/06/2020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56600" y="4704840"/>
            <a:ext cx="417960" cy="273600"/>
          </a:xfrm>
          <a:prstGeom prst="rect">
            <a:avLst/>
          </a:prstGeom>
        </p:spPr>
        <p:txBody>
          <a:bodyPr lIns="27360" rIns="45720" anchor="ctr">
            <a:noAutofit/>
          </a:bodyPr>
          <a:p>
            <a:pPr>
              <a:lnSpc>
                <a:spcPct val="100000"/>
              </a:lnSpc>
            </a:pPr>
            <a:fld id="{32EC46E3-0FAF-4CCF-86B8-FCDEFD96F97D}" type="slidenum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659160" y="4767120"/>
            <a:ext cx="2847600" cy="273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ews Gothic MT"/>
              </a:rPr>
              <a:t>Footer Text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Click to edit the outline text format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Second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Third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Fourth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Fifth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Sixth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Seventh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ts val="5800"/>
              </a:lnSpc>
            </a:pPr>
            <a:r>
              <a:rPr b="0" lang="en-US" sz="5400" spc="-1" strike="noStrike">
                <a:solidFill>
                  <a:srgbClr val="242852"/>
                </a:solidFill>
                <a:latin typeface="Roboto Light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74920" y="4704840"/>
            <a:ext cx="2085480" cy="273600"/>
          </a:xfrm>
          <a:prstGeom prst="rect">
            <a:avLst/>
          </a:prstGeom>
        </p:spPr>
        <p:txBody>
          <a:bodyPr rIns="45720" anchor="ctr">
            <a:noAutofit/>
          </a:bodyPr>
          <a:p>
            <a:pPr>
              <a:lnSpc>
                <a:spcPct val="100000"/>
              </a:lnSpc>
            </a:pPr>
            <a:fld id="{13E5D28D-A08B-4B5D-BF85-43DDDAEEF98B}" type="datetime1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01/06/2020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659160" y="4767120"/>
            <a:ext cx="2847600" cy="273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ews Gothic MT"/>
              </a:rPr>
              <a:t>Footer Text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156600" y="4704840"/>
            <a:ext cx="417960" cy="273600"/>
          </a:xfrm>
          <a:prstGeom prst="rect">
            <a:avLst/>
          </a:prstGeom>
        </p:spPr>
        <p:txBody>
          <a:bodyPr lIns="27360" rIns="45720" anchor="ctr">
            <a:noAutofit/>
          </a:bodyPr>
          <a:p>
            <a:pPr>
              <a:lnSpc>
                <a:spcPct val="100000"/>
              </a:lnSpc>
            </a:pPr>
            <a:fld id="{A8E96EDC-4BB5-497A-B1F5-650876316632}" type="slidenum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Click to edit the outline text format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Second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Third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Fourth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Fifth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Sixth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Seventh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ts val="5800"/>
              </a:lnSpc>
            </a:pPr>
            <a:r>
              <a:rPr b="0" lang="en-US" sz="5400" spc="-1" strike="noStrike">
                <a:solidFill>
                  <a:srgbClr val="242852"/>
                </a:solidFill>
                <a:latin typeface="Roboto Light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ts val="32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Click to edit Master text styles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Second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2" marL="1296000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Third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3" marL="1728000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Fourth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4" marL="2160000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Fifth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/>
          </p:nvPr>
        </p:nvSpPr>
        <p:spPr>
          <a:xfrm>
            <a:off x="574920" y="4704840"/>
            <a:ext cx="2085480" cy="273600"/>
          </a:xfrm>
          <a:prstGeom prst="rect">
            <a:avLst/>
          </a:prstGeom>
        </p:spPr>
        <p:txBody>
          <a:bodyPr rIns="45720" anchor="ctr">
            <a:noAutofit/>
          </a:bodyPr>
          <a:p>
            <a:pPr>
              <a:lnSpc>
                <a:spcPct val="100000"/>
              </a:lnSpc>
            </a:pPr>
            <a:fld id="{66843D26-9B63-43F0-8B56-94252717A13C}" type="datetime1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01/06/2020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156600" y="4704840"/>
            <a:ext cx="417960" cy="273600"/>
          </a:xfrm>
          <a:prstGeom prst="rect">
            <a:avLst/>
          </a:prstGeom>
        </p:spPr>
        <p:txBody>
          <a:bodyPr lIns="27360" rIns="45720" anchor="ctr">
            <a:noAutofit/>
          </a:bodyPr>
          <a:p>
            <a:pPr>
              <a:lnSpc>
                <a:spcPct val="100000"/>
              </a:lnSpc>
            </a:pPr>
            <a:fld id="{E4D7DF5E-5860-4644-8B3C-887989B4CF5B}" type="slidenum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trends.google.com/trends/explore?date=2008-07-18%202019-08-18&amp;q=artificial%20intelligence,deep%20learning,machine%20learning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hyperlink" Target="https://www.radiologymasterclass.co.uk/gallery/chest/pneumothorax/pneumothorax_b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ncbi.nlm.nih.gov/books/NBK53494/" TargetMode="External"/><Relationship Id="rId2" Type="http://schemas.openxmlformats.org/officeDocument/2006/relationships/hyperlink" Target="https://medicine.umich.edu/sites/default/files/2014_12_08-Friedman-IOM%20LHS.pdf" TargetMode="External"/><Relationship Id="rId3" Type="http://schemas.openxmlformats.org/officeDocument/2006/relationships/hyperlink" Target="http://www.learninghealthcareproject.org/" TargetMode="External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chart" Target="../charts/chart1.xml"/><Relationship Id="rId3" Type="http://schemas.openxmlformats.org/officeDocument/2006/relationships/hyperlink" Target="http://bit.ly/ucsdbreast" TargetMode="External"/><Relationship Id="rId4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://tylervigen.com/view_correlation?id=7" TargetMode="External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books.google.com/ngrams" TargetMode="External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books.google.com/ngrams" TargetMode="External"/><Relationship Id="rId2" Type="http://schemas.openxmlformats.org/officeDocument/2006/relationships/image" Target="../media/image10.png"/><Relationship Id="rId3" Type="http://schemas.openxmlformats.org/officeDocument/2006/relationships/hyperlink" Target="https://en.wikipedia.org/wiki/Peter_Naur" TargetMode="External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968080" y="4460040"/>
            <a:ext cx="3127680" cy="38484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287640" y="3980520"/>
            <a:ext cx="4699080" cy="67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03259"/>
                </a:solidFill>
                <a:latin typeface="Roboto"/>
                <a:ea typeface="Roboto"/>
              </a:rPr>
              <a:t>Hobson Lane, UC San Diego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03259"/>
                </a:solidFill>
                <a:latin typeface="Roboto"/>
                <a:ea typeface="Roboto"/>
              </a:rPr>
              <a:t>Instructor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55880" cy="77076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0" y="0"/>
            <a:ext cx="9155880" cy="1021680"/>
          </a:xfrm>
          <a:prstGeom prst="rect">
            <a:avLst/>
          </a:prstGeom>
          <a:solidFill>
            <a:srgbClr val="121429"/>
          </a:solidFill>
          <a:ln w="28440">
            <a:solidFill>
              <a:srgbClr val="4874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0" y="27000"/>
            <a:ext cx="9155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News Gothic MT"/>
              </a:rPr>
              <a:t>Digital Health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0" y="516960"/>
            <a:ext cx="915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ffff"/>
                </a:solidFill>
                <a:latin typeface="News Gothic MT"/>
              </a:rPr>
              <a:t>UCSD Extension – Specialization Certificate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TextShape 6"/>
          <p:cNvSpPr txBox="1"/>
          <p:nvPr/>
        </p:nvSpPr>
        <p:spPr>
          <a:xfrm>
            <a:off x="182880" y="1532520"/>
            <a:ext cx="8673480" cy="1576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r>
              <a:rPr b="1" lang="en-US" sz="4800" spc="-1" strike="noStrike">
                <a:solidFill>
                  <a:srgbClr val="242852"/>
                </a:solidFill>
                <a:latin typeface="Roboto Light"/>
              </a:rPr>
              <a:t>L1:  Introduction</a:t>
            </a:r>
            <a:br/>
            <a:r>
              <a:rPr b="0" lang="en-US" sz="4800" spc="-1" strike="noStrike">
                <a:solidFill>
                  <a:srgbClr val="242852"/>
                </a:solidFill>
                <a:latin typeface="Roboto Light"/>
              </a:rPr>
              <a:t>Data Science for Digital Health</a:t>
            </a:r>
            <a:endParaRPr b="0" lang="en-US" sz="48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138" name="Picture 14" descr=""/>
          <p:cNvPicPr/>
          <p:nvPr/>
        </p:nvPicPr>
        <p:blipFill>
          <a:blip r:embed="rId2"/>
          <a:stretch/>
        </p:blipFill>
        <p:spPr>
          <a:xfrm>
            <a:off x="5706000" y="4255920"/>
            <a:ext cx="1517760" cy="498960"/>
          </a:xfrm>
          <a:prstGeom prst="rect">
            <a:avLst/>
          </a:prstGeom>
          <a:ln>
            <a:noFill/>
          </a:ln>
        </p:spPr>
      </p:pic>
      <p:pic>
        <p:nvPicPr>
          <p:cNvPr id="139" name="Picture 17" descr=""/>
          <p:cNvPicPr/>
          <p:nvPr/>
        </p:nvPicPr>
        <p:blipFill>
          <a:blip r:embed="rId3"/>
          <a:stretch/>
        </p:blipFill>
        <p:spPr>
          <a:xfrm>
            <a:off x="7498080" y="4114800"/>
            <a:ext cx="1526040" cy="70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Web search trends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2560320" y="4225320"/>
            <a:ext cx="3606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1"/>
              </a:rPr>
              <a:t>trends.google.com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rcRect l="18526" t="0" r="1076" b="0"/>
          <a:stretch/>
        </p:blipFill>
        <p:spPr>
          <a:xfrm>
            <a:off x="281520" y="1536120"/>
            <a:ext cx="8404920" cy="2487240"/>
          </a:xfrm>
          <a:prstGeom prst="rect">
            <a:avLst/>
          </a:prstGeom>
          <a:ln>
            <a:noFill/>
          </a:ln>
        </p:spPr>
      </p:pic>
      <p:sp>
        <p:nvSpPr>
          <p:cNvPr id="191" name="TextShape 3"/>
          <p:cNvSpPr txBox="1"/>
          <p:nvPr/>
        </p:nvSpPr>
        <p:spPr>
          <a:xfrm>
            <a:off x="6492240" y="2103120"/>
            <a:ext cx="2195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1b75bc"/>
                </a:solidFill>
                <a:latin typeface="Arial"/>
              </a:rPr>
              <a:t>Artificial Intelligence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TextShape 4"/>
          <p:cNvSpPr txBox="1"/>
          <p:nvPr/>
        </p:nvSpPr>
        <p:spPr>
          <a:xfrm>
            <a:off x="6766560" y="1371600"/>
            <a:ext cx="1991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e3d200"/>
                </a:solidFill>
                <a:latin typeface="Arial"/>
              </a:rPr>
              <a:t>Machine 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TextShape 5"/>
          <p:cNvSpPr txBox="1"/>
          <p:nvPr/>
        </p:nvSpPr>
        <p:spPr>
          <a:xfrm>
            <a:off x="7132320" y="3291840"/>
            <a:ext cx="1674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ef413d"/>
                </a:solidFill>
                <a:latin typeface="Arial"/>
              </a:rPr>
              <a:t>Deep Learning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 rot="5415600">
            <a:off x="2558160" y="1838880"/>
            <a:ext cx="2286000" cy="1173960"/>
          </a:xfrm>
          <a:custGeom>
            <a:avLst/>
            <a:gdLst/>
            <a:ahLst/>
            <a:rect l="0" t="0" r="r" b="b"/>
            <a:pathLst>
              <a:path w="6352" h="3263">
                <a:moveTo>
                  <a:pt x="0" y="824"/>
                </a:moveTo>
                <a:lnTo>
                  <a:pt x="4743" y="821"/>
                </a:lnTo>
                <a:lnTo>
                  <a:pt x="4742" y="0"/>
                </a:lnTo>
                <a:lnTo>
                  <a:pt x="6351" y="1629"/>
                </a:lnTo>
                <a:lnTo>
                  <a:pt x="4745" y="3262"/>
                </a:lnTo>
                <a:lnTo>
                  <a:pt x="4743" y="2440"/>
                </a:lnTo>
                <a:lnTo>
                  <a:pt x="0" y="2443"/>
                </a:lnTo>
                <a:lnTo>
                  <a:pt x="0" y="824"/>
                </a:lnTo>
              </a:path>
            </a:pathLst>
          </a:custGeom>
          <a:solidFill>
            <a:srgbClr val="89c7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Automation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Automation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Statistics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Science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Data Analytics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Data Science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Predictive Analytics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Machine Learning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Deep Learning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Artificial Intelligence (AI)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rcRect l="56280" t="7307" r="3716" b="43617"/>
          <a:stretch/>
        </p:blipFill>
        <p:spPr>
          <a:xfrm>
            <a:off x="5106960" y="1149840"/>
            <a:ext cx="2000520" cy="14378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rcRect l="3780" t="7299" r="56216" b="41492"/>
          <a:stretch/>
        </p:blipFill>
        <p:spPr>
          <a:xfrm>
            <a:off x="5569200" y="837000"/>
            <a:ext cx="2098080" cy="1573560"/>
          </a:xfrm>
          <a:prstGeom prst="rect">
            <a:avLst/>
          </a:prstGeom>
          <a:ln>
            <a:noFill/>
          </a:ln>
        </p:spPr>
      </p:pic>
      <p:sp>
        <p:nvSpPr>
          <p:cNvPr id="199" name="TextShape 4"/>
          <p:cNvSpPr txBox="1"/>
          <p:nvPr/>
        </p:nvSpPr>
        <p:spPr>
          <a:xfrm>
            <a:off x="5092560" y="2560320"/>
            <a:ext cx="2194560" cy="18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600" spc="-1" strike="noStrike">
                <a:latin typeface="Arial"/>
              </a:rPr>
              <a:t>"Z Tables" by sustainablerural is licensed under CC BY 2.0 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00" name="TextShape 5"/>
          <p:cNvSpPr txBox="1"/>
          <p:nvPr/>
        </p:nvSpPr>
        <p:spPr>
          <a:xfrm>
            <a:off x="4754880" y="4663440"/>
            <a:ext cx="3200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3"/>
              </a:rPr>
              <a:t>radiologymasterclass.co.uk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4"/>
          <a:srcRect l="5347" t="3965" r="2684" b="5349"/>
          <a:stretch/>
        </p:blipFill>
        <p:spPr>
          <a:xfrm>
            <a:off x="4846320" y="2834640"/>
            <a:ext cx="1645560" cy="15541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5"/>
          <a:srcRect l="5539" t="5551" r="5772" b="5573"/>
          <a:stretch/>
        </p:blipFill>
        <p:spPr>
          <a:xfrm>
            <a:off x="6035040" y="3200400"/>
            <a:ext cx="1462680" cy="1462680"/>
          </a:xfrm>
          <a:prstGeom prst="rect">
            <a:avLst/>
          </a:prstGeom>
          <a:ln>
            <a:noFill/>
          </a:ln>
        </p:spPr>
      </p:pic>
      <p:sp>
        <p:nvSpPr>
          <p:cNvPr id="203" name="CustomShape 6"/>
          <p:cNvSpPr/>
          <p:nvPr/>
        </p:nvSpPr>
        <p:spPr>
          <a:xfrm rot="5415600">
            <a:off x="3015360" y="2016360"/>
            <a:ext cx="2286000" cy="1173960"/>
          </a:xfrm>
          <a:custGeom>
            <a:avLst/>
            <a:gdLst/>
            <a:ahLst/>
            <a:rect l="0" t="0" r="r" b="b"/>
            <a:pathLst>
              <a:path w="6352" h="3263">
                <a:moveTo>
                  <a:pt x="0" y="825"/>
                </a:moveTo>
                <a:lnTo>
                  <a:pt x="4743" y="821"/>
                </a:lnTo>
                <a:lnTo>
                  <a:pt x="4742" y="0"/>
                </a:lnTo>
                <a:lnTo>
                  <a:pt x="6351" y="1630"/>
                </a:lnTo>
                <a:lnTo>
                  <a:pt x="4745" y="3262"/>
                </a:lnTo>
                <a:lnTo>
                  <a:pt x="4744" y="2440"/>
                </a:lnTo>
                <a:lnTo>
                  <a:pt x="1" y="2444"/>
                </a:lnTo>
                <a:lnTo>
                  <a:pt x="0" y="825"/>
                </a:lnTo>
              </a:path>
            </a:pathLst>
          </a:custGeom>
          <a:solidFill>
            <a:srgbClr val="ce181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More Anxiety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 rot="5415600">
            <a:off x="3476880" y="2296080"/>
            <a:ext cx="2286000" cy="1173960"/>
          </a:xfrm>
          <a:custGeom>
            <a:avLst/>
            <a:gdLst/>
            <a:ahLst/>
            <a:rect l="0" t="0" r="r" b="b"/>
            <a:pathLst>
              <a:path w="6353" h="3263">
                <a:moveTo>
                  <a:pt x="0" y="825"/>
                </a:moveTo>
                <a:lnTo>
                  <a:pt x="4743" y="821"/>
                </a:lnTo>
                <a:lnTo>
                  <a:pt x="4742" y="0"/>
                </a:lnTo>
                <a:lnTo>
                  <a:pt x="6352" y="1630"/>
                </a:lnTo>
                <a:lnTo>
                  <a:pt x="4745" y="3262"/>
                </a:lnTo>
                <a:lnTo>
                  <a:pt x="4744" y="2440"/>
                </a:lnTo>
                <a:lnTo>
                  <a:pt x="1" y="2444"/>
                </a:lnTo>
                <a:lnTo>
                  <a:pt x="0" y="825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Less Explainabilty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(black box)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What is Data Science?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science on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3656880" y="1416240"/>
            <a:ext cx="3383280" cy="1920240"/>
          </a:xfrm>
          <a:custGeom>
            <a:avLst/>
            <a:gdLst/>
            <a:ahLst/>
            <a:rect l="0" t="0" r="r" b="b"/>
            <a:pathLst>
              <a:path w="8128" h="2356">
                <a:moveTo>
                  <a:pt x="2581" y="1754"/>
                </a:moveTo>
                <a:lnTo>
                  <a:pt x="2666" y="1698"/>
                </a:lnTo>
                <a:lnTo>
                  <a:pt x="2757" y="1644"/>
                </a:lnTo>
                <a:lnTo>
                  <a:pt x="2852" y="1593"/>
                </a:lnTo>
                <a:lnTo>
                  <a:pt x="2952" y="1545"/>
                </a:lnTo>
                <a:lnTo>
                  <a:pt x="3056" y="1500"/>
                </a:lnTo>
                <a:lnTo>
                  <a:pt x="3163" y="1459"/>
                </a:lnTo>
                <a:lnTo>
                  <a:pt x="3275" y="1420"/>
                </a:lnTo>
                <a:lnTo>
                  <a:pt x="3390" y="1384"/>
                </a:lnTo>
                <a:lnTo>
                  <a:pt x="3508" y="1352"/>
                </a:lnTo>
                <a:lnTo>
                  <a:pt x="3628" y="1324"/>
                </a:lnTo>
                <a:lnTo>
                  <a:pt x="3751" y="1299"/>
                </a:lnTo>
                <a:lnTo>
                  <a:pt x="3876" y="1278"/>
                </a:lnTo>
                <a:lnTo>
                  <a:pt x="4003" y="1260"/>
                </a:lnTo>
                <a:lnTo>
                  <a:pt x="4132" y="1246"/>
                </a:lnTo>
                <a:lnTo>
                  <a:pt x="4261" y="1236"/>
                </a:lnTo>
                <a:lnTo>
                  <a:pt x="4391" y="1230"/>
                </a:lnTo>
                <a:lnTo>
                  <a:pt x="4522" y="1227"/>
                </a:lnTo>
                <a:lnTo>
                  <a:pt x="4653" y="1228"/>
                </a:lnTo>
                <a:lnTo>
                  <a:pt x="4783" y="1233"/>
                </a:lnTo>
                <a:lnTo>
                  <a:pt x="4913" y="1242"/>
                </a:lnTo>
                <a:lnTo>
                  <a:pt x="5042" y="1255"/>
                </a:lnTo>
                <a:lnTo>
                  <a:pt x="5169" y="1272"/>
                </a:lnTo>
                <a:lnTo>
                  <a:pt x="5295" y="1292"/>
                </a:lnTo>
                <a:lnTo>
                  <a:pt x="5419" y="1315"/>
                </a:lnTo>
                <a:lnTo>
                  <a:pt x="5540" y="1343"/>
                </a:lnTo>
                <a:lnTo>
                  <a:pt x="5659" y="1374"/>
                </a:lnTo>
                <a:lnTo>
                  <a:pt x="5775" y="1408"/>
                </a:lnTo>
                <a:lnTo>
                  <a:pt x="5887" y="1446"/>
                </a:lnTo>
                <a:lnTo>
                  <a:pt x="5996" y="1487"/>
                </a:lnTo>
                <a:lnTo>
                  <a:pt x="6101" y="1531"/>
                </a:lnTo>
                <a:lnTo>
                  <a:pt x="6202" y="1578"/>
                </a:lnTo>
                <a:lnTo>
                  <a:pt x="6299" y="1628"/>
                </a:lnTo>
                <a:lnTo>
                  <a:pt x="6391" y="1680"/>
                </a:lnTo>
                <a:lnTo>
                  <a:pt x="6478" y="1736"/>
                </a:lnTo>
                <a:lnTo>
                  <a:pt x="8127" y="942"/>
                </a:lnTo>
                <a:lnTo>
                  <a:pt x="7966" y="840"/>
                </a:lnTo>
                <a:lnTo>
                  <a:pt x="7796" y="742"/>
                </a:lnTo>
                <a:lnTo>
                  <a:pt x="7617" y="650"/>
                </a:lnTo>
                <a:lnTo>
                  <a:pt x="7430" y="563"/>
                </a:lnTo>
                <a:lnTo>
                  <a:pt x="7235" y="481"/>
                </a:lnTo>
                <a:lnTo>
                  <a:pt x="7033" y="405"/>
                </a:lnTo>
                <a:lnTo>
                  <a:pt x="6824" y="335"/>
                </a:lnTo>
                <a:lnTo>
                  <a:pt x="6610" y="272"/>
                </a:lnTo>
                <a:lnTo>
                  <a:pt x="6390" y="215"/>
                </a:lnTo>
                <a:lnTo>
                  <a:pt x="6165" y="164"/>
                </a:lnTo>
                <a:lnTo>
                  <a:pt x="5936" y="120"/>
                </a:lnTo>
                <a:lnTo>
                  <a:pt x="5703" y="82"/>
                </a:lnTo>
                <a:lnTo>
                  <a:pt x="5467" y="52"/>
                </a:lnTo>
                <a:lnTo>
                  <a:pt x="5228" y="29"/>
                </a:lnTo>
                <a:lnTo>
                  <a:pt x="4988" y="12"/>
                </a:lnTo>
                <a:lnTo>
                  <a:pt x="4746" y="2"/>
                </a:lnTo>
                <a:lnTo>
                  <a:pt x="4504" y="0"/>
                </a:lnTo>
                <a:lnTo>
                  <a:pt x="4262" y="5"/>
                </a:lnTo>
                <a:lnTo>
                  <a:pt x="4021" y="16"/>
                </a:lnTo>
                <a:lnTo>
                  <a:pt x="3781" y="35"/>
                </a:lnTo>
                <a:lnTo>
                  <a:pt x="3544" y="61"/>
                </a:lnTo>
                <a:lnTo>
                  <a:pt x="3309" y="94"/>
                </a:lnTo>
                <a:lnTo>
                  <a:pt x="3077" y="133"/>
                </a:lnTo>
                <a:lnTo>
                  <a:pt x="2849" y="179"/>
                </a:lnTo>
                <a:lnTo>
                  <a:pt x="2625" y="232"/>
                </a:lnTo>
                <a:lnTo>
                  <a:pt x="2407" y="291"/>
                </a:lnTo>
                <a:lnTo>
                  <a:pt x="2194" y="357"/>
                </a:lnTo>
                <a:lnTo>
                  <a:pt x="1988" y="429"/>
                </a:lnTo>
                <a:lnTo>
                  <a:pt x="1788" y="506"/>
                </a:lnTo>
                <a:lnTo>
                  <a:pt x="1596" y="590"/>
                </a:lnTo>
                <a:lnTo>
                  <a:pt x="1411" y="679"/>
                </a:lnTo>
                <a:lnTo>
                  <a:pt x="1235" y="773"/>
                </a:lnTo>
                <a:lnTo>
                  <a:pt x="1067" y="872"/>
                </a:lnTo>
                <a:lnTo>
                  <a:pt x="909" y="976"/>
                </a:lnTo>
                <a:lnTo>
                  <a:pt x="0" y="553"/>
                </a:lnTo>
                <a:lnTo>
                  <a:pt x="315" y="2355"/>
                </a:lnTo>
                <a:lnTo>
                  <a:pt x="3490" y="2177"/>
                </a:lnTo>
                <a:lnTo>
                  <a:pt x="2581" y="17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3559680" y="2712600"/>
            <a:ext cx="3663360" cy="1828800"/>
          </a:xfrm>
          <a:custGeom>
            <a:avLst/>
            <a:gdLst/>
            <a:ahLst/>
            <a:rect l="0" t="0" r="r" b="b"/>
            <a:pathLst>
              <a:path w="9404" h="2314">
                <a:moveTo>
                  <a:pt x="6804" y="842"/>
                </a:moveTo>
                <a:lnTo>
                  <a:pt x="6692" y="886"/>
                </a:lnTo>
                <a:lnTo>
                  <a:pt x="6575" y="927"/>
                </a:lnTo>
                <a:lnTo>
                  <a:pt x="6455" y="966"/>
                </a:lnTo>
                <a:lnTo>
                  <a:pt x="6331" y="1001"/>
                </a:lnTo>
                <a:lnTo>
                  <a:pt x="6203" y="1033"/>
                </a:lnTo>
                <a:lnTo>
                  <a:pt x="6072" y="1061"/>
                </a:lnTo>
                <a:lnTo>
                  <a:pt x="5939" y="1086"/>
                </a:lnTo>
                <a:lnTo>
                  <a:pt x="5803" y="1108"/>
                </a:lnTo>
                <a:lnTo>
                  <a:pt x="5665" y="1126"/>
                </a:lnTo>
                <a:lnTo>
                  <a:pt x="5525" y="1141"/>
                </a:lnTo>
                <a:lnTo>
                  <a:pt x="5384" y="1152"/>
                </a:lnTo>
                <a:lnTo>
                  <a:pt x="5242" y="1160"/>
                </a:lnTo>
                <a:lnTo>
                  <a:pt x="5099" y="1163"/>
                </a:lnTo>
                <a:lnTo>
                  <a:pt x="4956" y="1164"/>
                </a:lnTo>
                <a:lnTo>
                  <a:pt x="4814" y="1160"/>
                </a:lnTo>
                <a:lnTo>
                  <a:pt x="4672" y="1153"/>
                </a:lnTo>
                <a:lnTo>
                  <a:pt x="4531" y="1142"/>
                </a:lnTo>
                <a:lnTo>
                  <a:pt x="4391" y="1128"/>
                </a:lnTo>
                <a:lnTo>
                  <a:pt x="4252" y="1110"/>
                </a:lnTo>
                <a:lnTo>
                  <a:pt x="4116" y="1089"/>
                </a:lnTo>
                <a:lnTo>
                  <a:pt x="3982" y="1064"/>
                </a:lnTo>
                <a:lnTo>
                  <a:pt x="3851" y="1035"/>
                </a:lnTo>
                <a:lnTo>
                  <a:pt x="3723" y="1004"/>
                </a:lnTo>
                <a:lnTo>
                  <a:pt x="3599" y="969"/>
                </a:lnTo>
                <a:lnTo>
                  <a:pt x="3478" y="931"/>
                </a:lnTo>
                <a:lnTo>
                  <a:pt x="3361" y="890"/>
                </a:lnTo>
                <a:lnTo>
                  <a:pt x="3249" y="846"/>
                </a:lnTo>
                <a:lnTo>
                  <a:pt x="3141" y="799"/>
                </a:lnTo>
                <a:lnTo>
                  <a:pt x="3038" y="750"/>
                </a:lnTo>
                <a:lnTo>
                  <a:pt x="2940" y="698"/>
                </a:lnTo>
                <a:lnTo>
                  <a:pt x="2848" y="644"/>
                </a:lnTo>
                <a:lnTo>
                  <a:pt x="2762" y="587"/>
                </a:lnTo>
                <a:lnTo>
                  <a:pt x="2681" y="528"/>
                </a:lnTo>
                <a:lnTo>
                  <a:pt x="2607" y="467"/>
                </a:lnTo>
                <a:lnTo>
                  <a:pt x="2539" y="404"/>
                </a:lnTo>
                <a:lnTo>
                  <a:pt x="2477" y="340"/>
                </a:lnTo>
                <a:lnTo>
                  <a:pt x="2423" y="274"/>
                </a:lnTo>
                <a:lnTo>
                  <a:pt x="2375" y="207"/>
                </a:lnTo>
                <a:lnTo>
                  <a:pt x="2334" y="139"/>
                </a:lnTo>
                <a:lnTo>
                  <a:pt x="2300" y="70"/>
                </a:lnTo>
                <a:lnTo>
                  <a:pt x="2273" y="0"/>
                </a:lnTo>
                <a:lnTo>
                  <a:pt x="0" y="186"/>
                </a:lnTo>
                <a:lnTo>
                  <a:pt x="49" y="314"/>
                </a:lnTo>
                <a:lnTo>
                  <a:pt x="111" y="440"/>
                </a:lnTo>
                <a:lnTo>
                  <a:pt x="186" y="565"/>
                </a:lnTo>
                <a:lnTo>
                  <a:pt x="274" y="688"/>
                </a:lnTo>
                <a:lnTo>
                  <a:pt x="374" y="808"/>
                </a:lnTo>
                <a:lnTo>
                  <a:pt x="486" y="926"/>
                </a:lnTo>
                <a:lnTo>
                  <a:pt x="610" y="1040"/>
                </a:lnTo>
                <a:lnTo>
                  <a:pt x="746" y="1151"/>
                </a:lnTo>
                <a:lnTo>
                  <a:pt x="893" y="1259"/>
                </a:lnTo>
                <a:lnTo>
                  <a:pt x="1051" y="1363"/>
                </a:lnTo>
                <a:lnTo>
                  <a:pt x="1219" y="1462"/>
                </a:lnTo>
                <a:lnTo>
                  <a:pt x="1398" y="1557"/>
                </a:lnTo>
                <a:lnTo>
                  <a:pt x="1585" y="1648"/>
                </a:lnTo>
                <a:lnTo>
                  <a:pt x="1782" y="1733"/>
                </a:lnTo>
                <a:lnTo>
                  <a:pt x="1988" y="1813"/>
                </a:lnTo>
                <a:lnTo>
                  <a:pt x="2201" y="1888"/>
                </a:lnTo>
                <a:lnTo>
                  <a:pt x="2422" y="1958"/>
                </a:lnTo>
                <a:lnTo>
                  <a:pt x="2649" y="2021"/>
                </a:lnTo>
                <a:lnTo>
                  <a:pt x="2883" y="2079"/>
                </a:lnTo>
                <a:lnTo>
                  <a:pt x="3123" y="2131"/>
                </a:lnTo>
                <a:lnTo>
                  <a:pt x="3367" y="2176"/>
                </a:lnTo>
                <a:lnTo>
                  <a:pt x="3616" y="2215"/>
                </a:lnTo>
                <a:lnTo>
                  <a:pt x="3869" y="2248"/>
                </a:lnTo>
                <a:lnTo>
                  <a:pt x="4124" y="2274"/>
                </a:lnTo>
                <a:lnTo>
                  <a:pt x="4382" y="2294"/>
                </a:lnTo>
                <a:lnTo>
                  <a:pt x="4642" y="2307"/>
                </a:lnTo>
                <a:lnTo>
                  <a:pt x="4902" y="2313"/>
                </a:lnTo>
                <a:lnTo>
                  <a:pt x="5163" y="2313"/>
                </a:lnTo>
                <a:lnTo>
                  <a:pt x="5423" y="2306"/>
                </a:lnTo>
                <a:lnTo>
                  <a:pt x="5683" y="2292"/>
                </a:lnTo>
                <a:lnTo>
                  <a:pt x="5941" y="2272"/>
                </a:lnTo>
                <a:lnTo>
                  <a:pt x="6196" y="2245"/>
                </a:lnTo>
                <a:lnTo>
                  <a:pt x="6448" y="2212"/>
                </a:lnTo>
                <a:lnTo>
                  <a:pt x="6697" y="2172"/>
                </a:lnTo>
                <a:lnTo>
                  <a:pt x="6941" y="2126"/>
                </a:lnTo>
                <a:lnTo>
                  <a:pt x="7180" y="2074"/>
                </a:lnTo>
                <a:lnTo>
                  <a:pt x="7413" y="2016"/>
                </a:lnTo>
                <a:lnTo>
                  <a:pt x="7640" y="1952"/>
                </a:lnTo>
                <a:lnTo>
                  <a:pt x="7860" y="1882"/>
                </a:lnTo>
                <a:lnTo>
                  <a:pt x="8073" y="1806"/>
                </a:lnTo>
                <a:lnTo>
                  <a:pt x="8277" y="1726"/>
                </a:lnTo>
                <a:lnTo>
                  <a:pt x="9093" y="2214"/>
                </a:lnTo>
                <a:lnTo>
                  <a:pt x="9403" y="509"/>
                </a:lnTo>
                <a:lnTo>
                  <a:pt x="5989" y="354"/>
                </a:lnTo>
                <a:lnTo>
                  <a:pt x="6804" y="84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4850640" y="4137120"/>
            <a:ext cx="8229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2400" spc="-1" strike="noStrike">
                <a:latin typeface="Arial"/>
              </a:rPr>
              <a:t>predict</a:t>
            </a:r>
            <a:endParaRPr b="1" lang="en-US" sz="2400" spc="-1" strike="noStrike">
              <a:latin typeface="Arial"/>
            </a:endParaRPr>
          </a:p>
        </p:txBody>
      </p:sp>
      <p:sp>
        <p:nvSpPr>
          <p:cNvPr id="210" name="TextShape 6"/>
          <p:cNvSpPr txBox="1"/>
          <p:nvPr/>
        </p:nvSpPr>
        <p:spPr>
          <a:xfrm>
            <a:off x="5028480" y="1416240"/>
            <a:ext cx="86508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600" spc="-1" strike="noStrike">
                <a:latin typeface="Arial"/>
              </a:rPr>
              <a:t>test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rcRect l="3780" t="7299" r="56216" b="41492"/>
          <a:stretch/>
        </p:blipFill>
        <p:spPr>
          <a:xfrm>
            <a:off x="6143040" y="2031840"/>
            <a:ext cx="2286000" cy="1715040"/>
          </a:xfrm>
          <a:prstGeom prst="rect">
            <a:avLst/>
          </a:prstGeom>
          <a:ln>
            <a:noFill/>
          </a:ln>
        </p:spPr>
      </p:pic>
      <p:sp>
        <p:nvSpPr>
          <p:cNvPr id="212" name="TextShape 7"/>
          <p:cNvSpPr txBox="1"/>
          <p:nvPr/>
        </p:nvSpPr>
        <p:spPr>
          <a:xfrm>
            <a:off x="1828800" y="1999080"/>
            <a:ext cx="3017520" cy="16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Hypothesis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(Predictive Model)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3" name="TextShape 8"/>
          <p:cNvSpPr txBox="1"/>
          <p:nvPr/>
        </p:nvSpPr>
        <p:spPr>
          <a:xfrm>
            <a:off x="1816560" y="2632680"/>
            <a:ext cx="5540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3465a4"/>
                </a:solidFill>
                <a:latin typeface="Arial"/>
              </a:rPr>
              <a:t>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9"/>
          <p:cNvSpPr/>
          <p:nvPr/>
        </p:nvSpPr>
        <p:spPr>
          <a:xfrm>
            <a:off x="2401200" y="2879280"/>
            <a:ext cx="1097280" cy="274320"/>
          </a:xfrm>
          <a:custGeom>
            <a:avLst/>
            <a:gdLst/>
            <a:ahLst/>
            <a:rect l="0" t="0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TextShape 10"/>
          <p:cNvSpPr txBox="1"/>
          <p:nvPr/>
        </p:nvSpPr>
        <p:spPr>
          <a:xfrm>
            <a:off x="3565440" y="2621160"/>
            <a:ext cx="5846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ef413d"/>
                </a:solidFill>
                <a:latin typeface="Arial"/>
              </a:rPr>
              <a:t>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" name="TextShape 11"/>
          <p:cNvSpPr txBox="1"/>
          <p:nvPr/>
        </p:nvSpPr>
        <p:spPr>
          <a:xfrm>
            <a:off x="1553760" y="3228480"/>
            <a:ext cx="118872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3465a4"/>
                </a:solidFill>
                <a:latin typeface="Arial"/>
              </a:rPr>
              <a:t>Cause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7" name="TextShape 12"/>
          <p:cNvSpPr txBox="1"/>
          <p:nvPr/>
        </p:nvSpPr>
        <p:spPr>
          <a:xfrm>
            <a:off x="3327120" y="3228840"/>
            <a:ext cx="124488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ef413d"/>
                </a:solidFill>
                <a:latin typeface="Arial"/>
              </a:rPr>
              <a:t>Effect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8" name="TextShape 13"/>
          <p:cNvSpPr txBox="1"/>
          <p:nvPr/>
        </p:nvSpPr>
        <p:spPr>
          <a:xfrm>
            <a:off x="5336640" y="2286720"/>
            <a:ext cx="1097280" cy="63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9" name="CustomShape 14"/>
          <p:cNvSpPr/>
          <p:nvPr/>
        </p:nvSpPr>
        <p:spPr>
          <a:xfrm rot="5423400">
            <a:off x="6945840" y="1121400"/>
            <a:ext cx="342360" cy="1889640"/>
          </a:xfrm>
          <a:custGeom>
            <a:avLst/>
            <a:gdLst/>
            <a:ahLst/>
            <a:rect l="0" t="0" r="r" b="b"/>
            <a:pathLst>
              <a:path w="952" h="5252">
                <a:moveTo>
                  <a:pt x="951" y="0"/>
                </a:moveTo>
                <a:cubicBezTo>
                  <a:pt x="714" y="1"/>
                  <a:pt x="474" y="218"/>
                  <a:pt x="475" y="437"/>
                </a:cubicBezTo>
                <a:lnTo>
                  <a:pt x="475" y="2187"/>
                </a:lnTo>
                <a:cubicBezTo>
                  <a:pt x="474" y="2406"/>
                  <a:pt x="237" y="2625"/>
                  <a:pt x="0" y="2626"/>
                </a:cubicBezTo>
                <a:cubicBezTo>
                  <a:pt x="237" y="2625"/>
                  <a:pt x="475" y="2843"/>
                  <a:pt x="475" y="3062"/>
                </a:cubicBezTo>
                <a:lnTo>
                  <a:pt x="475" y="4812"/>
                </a:lnTo>
                <a:cubicBezTo>
                  <a:pt x="476" y="5031"/>
                  <a:pt x="714" y="5251"/>
                  <a:pt x="951" y="5250"/>
                </a:cubicBezTo>
              </a:path>
            </a:pathLst>
          </a:cu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TextShape 15"/>
          <p:cNvSpPr txBox="1"/>
          <p:nvPr/>
        </p:nvSpPr>
        <p:spPr>
          <a:xfrm>
            <a:off x="6869160" y="1153440"/>
            <a:ext cx="5540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3465a4"/>
                </a:solidFill>
                <a:latin typeface="Arial"/>
              </a:rPr>
              <a:t>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1" name="TextShape 16"/>
          <p:cNvSpPr txBox="1"/>
          <p:nvPr/>
        </p:nvSpPr>
        <p:spPr>
          <a:xfrm>
            <a:off x="8063280" y="1826640"/>
            <a:ext cx="5846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ef413d"/>
                </a:solidFill>
                <a:latin typeface="Arial"/>
              </a:rPr>
              <a:t>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CustomShape 17"/>
          <p:cNvSpPr/>
          <p:nvPr/>
        </p:nvSpPr>
        <p:spPr>
          <a:xfrm>
            <a:off x="6179040" y="2466720"/>
            <a:ext cx="2034000" cy="1280160"/>
          </a:xfrm>
          <a:prstGeom prst="rect">
            <a:avLst/>
          </a:prstGeom>
          <a:solidFill>
            <a:srgbClr val="729fcf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8"/>
          <p:cNvSpPr/>
          <p:nvPr/>
        </p:nvSpPr>
        <p:spPr>
          <a:xfrm>
            <a:off x="8213040" y="2466720"/>
            <a:ext cx="216000" cy="1280160"/>
          </a:xfrm>
          <a:prstGeom prst="rect">
            <a:avLst/>
          </a:prstGeom>
          <a:solidFill>
            <a:srgbClr val="ef413d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 rot="1702800">
            <a:off x="6382440" y="2413440"/>
            <a:ext cx="1146600" cy="231120"/>
          </a:xfrm>
          <a:custGeom>
            <a:avLst/>
            <a:gdLst/>
            <a:ahLst/>
            <a:rect l="0" t="0" r="r" b="b"/>
            <a:pathLst>
              <a:path w="3208" h="645">
                <a:moveTo>
                  <a:pt x="0" y="193"/>
                </a:moveTo>
                <a:lnTo>
                  <a:pt x="2461" y="191"/>
                </a:lnTo>
                <a:lnTo>
                  <a:pt x="2431" y="0"/>
                </a:lnTo>
                <a:lnTo>
                  <a:pt x="3207" y="321"/>
                </a:lnTo>
                <a:lnTo>
                  <a:pt x="2533" y="644"/>
                </a:lnTo>
                <a:lnTo>
                  <a:pt x="2503" y="452"/>
                </a:lnTo>
                <a:lnTo>
                  <a:pt x="42" y="452"/>
                </a:lnTo>
                <a:lnTo>
                  <a:pt x="0" y="193"/>
                </a:lnTo>
              </a:path>
            </a:pathLst>
          </a:custGeom>
          <a:solidFill>
            <a:srgbClr val="72bf44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TextShape 2"/>
          <p:cNvSpPr txBox="1"/>
          <p:nvPr/>
        </p:nvSpPr>
        <p:spPr>
          <a:xfrm>
            <a:off x="36612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Trial and Error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4856040" y="1920240"/>
            <a:ext cx="1463040" cy="7862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Trial model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(Hypothesis)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365760" y="2862000"/>
            <a:ext cx="3657600" cy="1482840"/>
          </a:xfrm>
          <a:prstGeom prst="rect">
            <a:avLst/>
          </a:prstGeom>
          <a:ln>
            <a:noFill/>
          </a:ln>
        </p:spPr>
      </p:pic>
      <p:sp>
        <p:nvSpPr>
          <p:cNvPr id="228" name="TextShape 4"/>
          <p:cNvSpPr txBox="1"/>
          <p:nvPr/>
        </p:nvSpPr>
        <p:spPr>
          <a:xfrm>
            <a:off x="365760" y="2377440"/>
            <a:ext cx="21031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Diabetes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3438720" y="3227760"/>
            <a:ext cx="548640" cy="182880"/>
          </a:xfrm>
          <a:prstGeom prst="rect">
            <a:avLst/>
          </a:prstGeom>
          <a:noFill/>
          <a:ln w="1836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TextShape 6"/>
          <p:cNvSpPr txBox="1"/>
          <p:nvPr/>
        </p:nvSpPr>
        <p:spPr>
          <a:xfrm>
            <a:off x="3474720" y="2743200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ef413d"/>
                </a:solidFill>
                <a:latin typeface="Arial"/>
              </a:rPr>
              <a:t>label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812880" y="3233520"/>
            <a:ext cx="2570400" cy="182880"/>
          </a:xfrm>
          <a:prstGeom prst="rect">
            <a:avLst/>
          </a:prstGeom>
          <a:noFill/>
          <a:ln w="183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Shape 8"/>
          <p:cNvSpPr txBox="1"/>
          <p:nvPr/>
        </p:nvSpPr>
        <p:spPr>
          <a:xfrm>
            <a:off x="822960" y="2659680"/>
            <a:ext cx="2651760" cy="99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729fcf"/>
                </a:solidFill>
                <a:latin typeface="Arial"/>
              </a:rPr>
              <a:t>features (indicators)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 rot="21243600">
            <a:off x="4006440" y="2962080"/>
            <a:ext cx="2478600" cy="290160"/>
          </a:xfrm>
          <a:custGeom>
            <a:avLst/>
            <a:gdLst/>
            <a:ahLst/>
            <a:rect l="0" t="0" r="r" b="b"/>
            <a:pathLst>
              <a:path w="6888" h="808">
                <a:moveTo>
                  <a:pt x="1" y="278"/>
                </a:moveTo>
                <a:lnTo>
                  <a:pt x="6166" y="274"/>
                </a:lnTo>
                <a:lnTo>
                  <a:pt x="6167" y="0"/>
                </a:lnTo>
                <a:lnTo>
                  <a:pt x="6887" y="403"/>
                </a:lnTo>
                <a:lnTo>
                  <a:pt x="6165" y="807"/>
                </a:lnTo>
                <a:lnTo>
                  <a:pt x="6165" y="532"/>
                </a:lnTo>
                <a:lnTo>
                  <a:pt x="0" y="537"/>
                </a:lnTo>
                <a:lnTo>
                  <a:pt x="1" y="278"/>
                </a:lnTo>
              </a:path>
            </a:pathLst>
          </a:custGeom>
          <a:solidFill>
            <a:srgbClr val="ef413d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 rot="20844600">
            <a:off x="2930400" y="2414520"/>
            <a:ext cx="1863000" cy="246960"/>
          </a:xfrm>
          <a:custGeom>
            <a:avLst/>
            <a:gdLst/>
            <a:ahLst/>
            <a:rect l="0" t="0" r="r" b="b"/>
            <a:pathLst>
              <a:path w="5177" h="687">
                <a:moveTo>
                  <a:pt x="0" y="229"/>
                </a:moveTo>
                <a:lnTo>
                  <a:pt x="4400" y="222"/>
                </a:lnTo>
                <a:lnTo>
                  <a:pt x="4400" y="0"/>
                </a:lnTo>
                <a:lnTo>
                  <a:pt x="5176" y="342"/>
                </a:lnTo>
                <a:lnTo>
                  <a:pt x="4401" y="686"/>
                </a:lnTo>
                <a:lnTo>
                  <a:pt x="4401" y="464"/>
                </a:lnTo>
                <a:lnTo>
                  <a:pt x="0" y="471"/>
                </a:lnTo>
                <a:lnTo>
                  <a:pt x="0" y="229"/>
                </a:lnTo>
              </a:path>
            </a:pathLst>
          </a:custGeom>
          <a:solidFill>
            <a:srgbClr val="729fcf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Shape 11"/>
          <p:cNvSpPr txBox="1"/>
          <p:nvPr/>
        </p:nvSpPr>
        <p:spPr>
          <a:xfrm rot="1704000">
            <a:off x="6083640" y="2114640"/>
            <a:ext cx="20088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009353"/>
                </a:solidFill>
                <a:latin typeface="Arial"/>
              </a:rPr>
              <a:t>predicted label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CustomShape 12"/>
          <p:cNvSpPr/>
          <p:nvPr/>
        </p:nvSpPr>
        <p:spPr>
          <a:xfrm>
            <a:off x="7284960" y="2889360"/>
            <a:ext cx="548640" cy="182880"/>
          </a:xfrm>
          <a:prstGeom prst="rect">
            <a:avLst/>
          </a:prstGeom>
          <a:noFill/>
          <a:ln w="1836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123.4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CustomShape 13"/>
          <p:cNvSpPr/>
          <p:nvPr/>
        </p:nvSpPr>
        <p:spPr>
          <a:xfrm>
            <a:off x="6492240" y="2889360"/>
            <a:ext cx="548640" cy="182880"/>
          </a:xfrm>
          <a:prstGeom prst="rect">
            <a:avLst/>
          </a:prstGeom>
          <a:noFill/>
          <a:ln w="1836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151.0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" name="TextShape 14"/>
          <p:cNvSpPr txBox="1"/>
          <p:nvPr/>
        </p:nvSpPr>
        <p:spPr>
          <a:xfrm rot="21154200">
            <a:off x="4275000" y="3092040"/>
            <a:ext cx="192024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ef413d"/>
                </a:solidFill>
                <a:latin typeface="Arial"/>
              </a:rPr>
              <a:t>true label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TextShape 15"/>
          <p:cNvSpPr txBox="1"/>
          <p:nvPr/>
        </p:nvSpPr>
        <p:spPr>
          <a:xfrm>
            <a:off x="7027920" y="2797920"/>
            <a:ext cx="257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TextShape 16"/>
          <p:cNvSpPr txBox="1"/>
          <p:nvPr/>
        </p:nvSpPr>
        <p:spPr>
          <a:xfrm>
            <a:off x="7863840" y="2817360"/>
            <a:ext cx="315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=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17"/>
          <p:cNvSpPr/>
          <p:nvPr/>
        </p:nvSpPr>
        <p:spPr>
          <a:xfrm>
            <a:off x="8066160" y="2889360"/>
            <a:ext cx="548640" cy="182880"/>
          </a:xfrm>
          <a:prstGeom prst="rect">
            <a:avLst/>
          </a:prstGeom>
          <a:noFill/>
          <a:ln w="18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27.6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2" name="TextShape 18"/>
          <p:cNvSpPr txBox="1"/>
          <p:nvPr/>
        </p:nvSpPr>
        <p:spPr>
          <a:xfrm>
            <a:off x="7955280" y="2545920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Error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3" name="CustomShape 19"/>
          <p:cNvSpPr/>
          <p:nvPr/>
        </p:nvSpPr>
        <p:spPr>
          <a:xfrm>
            <a:off x="5394960" y="914400"/>
            <a:ext cx="3108960" cy="1188720"/>
          </a:xfrm>
          <a:custGeom>
            <a:avLst/>
            <a:gdLst/>
            <a:ahLst/>
            <a:rect l="0" t="0" r="r" b="b"/>
            <a:pathLst>
              <a:path w="9709" h="2383">
                <a:moveTo>
                  <a:pt x="2433" y="1699"/>
                </a:moveTo>
                <a:lnTo>
                  <a:pt x="2430" y="1643"/>
                </a:lnTo>
                <a:lnTo>
                  <a:pt x="2435" y="1586"/>
                </a:lnTo>
                <a:lnTo>
                  <a:pt x="2447" y="1530"/>
                </a:lnTo>
                <a:lnTo>
                  <a:pt x="2467" y="1474"/>
                </a:lnTo>
                <a:lnTo>
                  <a:pt x="2493" y="1418"/>
                </a:lnTo>
                <a:lnTo>
                  <a:pt x="2527" y="1363"/>
                </a:lnTo>
                <a:lnTo>
                  <a:pt x="2569" y="1308"/>
                </a:lnTo>
                <a:lnTo>
                  <a:pt x="2617" y="1255"/>
                </a:lnTo>
                <a:lnTo>
                  <a:pt x="2672" y="1202"/>
                </a:lnTo>
                <a:lnTo>
                  <a:pt x="2734" y="1151"/>
                </a:lnTo>
                <a:lnTo>
                  <a:pt x="2803" y="1101"/>
                </a:lnTo>
                <a:lnTo>
                  <a:pt x="2878" y="1052"/>
                </a:lnTo>
                <a:lnTo>
                  <a:pt x="2960" y="1005"/>
                </a:lnTo>
                <a:lnTo>
                  <a:pt x="3047" y="959"/>
                </a:lnTo>
                <a:lnTo>
                  <a:pt x="3141" y="915"/>
                </a:lnTo>
                <a:lnTo>
                  <a:pt x="3240" y="873"/>
                </a:lnTo>
                <a:lnTo>
                  <a:pt x="3344" y="833"/>
                </a:lnTo>
                <a:lnTo>
                  <a:pt x="3454" y="794"/>
                </a:lnTo>
                <a:lnTo>
                  <a:pt x="3568" y="758"/>
                </a:lnTo>
                <a:lnTo>
                  <a:pt x="3687" y="725"/>
                </a:lnTo>
                <a:lnTo>
                  <a:pt x="3810" y="693"/>
                </a:lnTo>
                <a:lnTo>
                  <a:pt x="3937" y="664"/>
                </a:lnTo>
                <a:lnTo>
                  <a:pt x="4068" y="638"/>
                </a:lnTo>
                <a:lnTo>
                  <a:pt x="4202" y="614"/>
                </a:lnTo>
                <a:lnTo>
                  <a:pt x="4339" y="592"/>
                </a:lnTo>
                <a:lnTo>
                  <a:pt x="4479" y="573"/>
                </a:lnTo>
                <a:lnTo>
                  <a:pt x="4621" y="557"/>
                </a:lnTo>
                <a:lnTo>
                  <a:pt x="4765" y="544"/>
                </a:lnTo>
                <a:lnTo>
                  <a:pt x="4910" y="533"/>
                </a:lnTo>
                <a:lnTo>
                  <a:pt x="5057" y="525"/>
                </a:lnTo>
                <a:lnTo>
                  <a:pt x="5205" y="520"/>
                </a:lnTo>
                <a:lnTo>
                  <a:pt x="5353" y="518"/>
                </a:lnTo>
                <a:lnTo>
                  <a:pt x="5501" y="519"/>
                </a:lnTo>
                <a:lnTo>
                  <a:pt x="5649" y="522"/>
                </a:lnTo>
                <a:lnTo>
                  <a:pt x="5796" y="529"/>
                </a:lnTo>
                <a:lnTo>
                  <a:pt x="5942" y="538"/>
                </a:lnTo>
                <a:lnTo>
                  <a:pt x="6087" y="550"/>
                </a:lnTo>
                <a:lnTo>
                  <a:pt x="6230" y="564"/>
                </a:lnTo>
                <a:lnTo>
                  <a:pt x="6371" y="581"/>
                </a:lnTo>
                <a:lnTo>
                  <a:pt x="6510" y="602"/>
                </a:lnTo>
                <a:lnTo>
                  <a:pt x="6645" y="624"/>
                </a:lnTo>
                <a:lnTo>
                  <a:pt x="6778" y="649"/>
                </a:lnTo>
                <a:lnTo>
                  <a:pt x="6907" y="677"/>
                </a:lnTo>
                <a:lnTo>
                  <a:pt x="7032" y="707"/>
                </a:lnTo>
                <a:lnTo>
                  <a:pt x="7154" y="740"/>
                </a:lnTo>
                <a:lnTo>
                  <a:pt x="7271" y="775"/>
                </a:lnTo>
                <a:lnTo>
                  <a:pt x="7383" y="812"/>
                </a:lnTo>
                <a:lnTo>
                  <a:pt x="7490" y="851"/>
                </a:lnTo>
                <a:lnTo>
                  <a:pt x="7592" y="892"/>
                </a:lnTo>
                <a:lnTo>
                  <a:pt x="7689" y="935"/>
                </a:lnTo>
                <a:lnTo>
                  <a:pt x="7779" y="979"/>
                </a:lnTo>
                <a:lnTo>
                  <a:pt x="7864" y="1026"/>
                </a:lnTo>
                <a:lnTo>
                  <a:pt x="7943" y="1074"/>
                </a:lnTo>
                <a:lnTo>
                  <a:pt x="8015" y="1123"/>
                </a:lnTo>
                <a:lnTo>
                  <a:pt x="8081" y="1174"/>
                </a:lnTo>
                <a:lnTo>
                  <a:pt x="8140" y="1226"/>
                </a:lnTo>
                <a:lnTo>
                  <a:pt x="8192" y="1279"/>
                </a:lnTo>
                <a:lnTo>
                  <a:pt x="8237" y="1333"/>
                </a:lnTo>
                <a:lnTo>
                  <a:pt x="8275" y="1388"/>
                </a:lnTo>
                <a:lnTo>
                  <a:pt x="8306" y="1443"/>
                </a:lnTo>
                <a:lnTo>
                  <a:pt x="8329" y="1499"/>
                </a:lnTo>
                <a:lnTo>
                  <a:pt x="8345" y="1555"/>
                </a:lnTo>
                <a:lnTo>
                  <a:pt x="8354" y="1612"/>
                </a:lnTo>
                <a:lnTo>
                  <a:pt x="9708" y="1594"/>
                </a:lnTo>
                <a:lnTo>
                  <a:pt x="9696" y="1512"/>
                </a:lnTo>
                <a:lnTo>
                  <a:pt x="9672" y="1430"/>
                </a:lnTo>
                <a:lnTo>
                  <a:pt x="9638" y="1348"/>
                </a:lnTo>
                <a:lnTo>
                  <a:pt x="9593" y="1267"/>
                </a:lnTo>
                <a:lnTo>
                  <a:pt x="9537" y="1188"/>
                </a:lnTo>
                <a:lnTo>
                  <a:pt x="9472" y="1109"/>
                </a:lnTo>
                <a:lnTo>
                  <a:pt x="9396" y="1032"/>
                </a:lnTo>
                <a:lnTo>
                  <a:pt x="9310" y="956"/>
                </a:lnTo>
                <a:lnTo>
                  <a:pt x="9214" y="882"/>
                </a:lnTo>
                <a:lnTo>
                  <a:pt x="9109" y="810"/>
                </a:lnTo>
                <a:lnTo>
                  <a:pt x="8994" y="740"/>
                </a:lnTo>
                <a:lnTo>
                  <a:pt x="8870" y="672"/>
                </a:lnTo>
                <a:lnTo>
                  <a:pt x="8738" y="607"/>
                </a:lnTo>
                <a:lnTo>
                  <a:pt x="8598" y="544"/>
                </a:lnTo>
                <a:lnTo>
                  <a:pt x="8449" y="485"/>
                </a:lnTo>
                <a:lnTo>
                  <a:pt x="8293" y="428"/>
                </a:lnTo>
                <a:lnTo>
                  <a:pt x="8129" y="374"/>
                </a:lnTo>
                <a:lnTo>
                  <a:pt x="7959" y="323"/>
                </a:lnTo>
                <a:lnTo>
                  <a:pt x="7782" y="276"/>
                </a:lnTo>
                <a:lnTo>
                  <a:pt x="7599" y="232"/>
                </a:lnTo>
                <a:lnTo>
                  <a:pt x="7411" y="191"/>
                </a:lnTo>
                <a:lnTo>
                  <a:pt x="7218" y="155"/>
                </a:lnTo>
                <a:lnTo>
                  <a:pt x="7020" y="122"/>
                </a:lnTo>
                <a:lnTo>
                  <a:pt x="6818" y="92"/>
                </a:lnTo>
                <a:lnTo>
                  <a:pt x="6612" y="67"/>
                </a:lnTo>
                <a:lnTo>
                  <a:pt x="6404" y="46"/>
                </a:lnTo>
                <a:lnTo>
                  <a:pt x="6193" y="29"/>
                </a:lnTo>
                <a:lnTo>
                  <a:pt x="5979" y="15"/>
                </a:lnTo>
                <a:lnTo>
                  <a:pt x="5765" y="6"/>
                </a:lnTo>
                <a:lnTo>
                  <a:pt x="5549" y="1"/>
                </a:lnTo>
                <a:lnTo>
                  <a:pt x="5334" y="0"/>
                </a:lnTo>
                <a:lnTo>
                  <a:pt x="5118" y="3"/>
                </a:lnTo>
                <a:lnTo>
                  <a:pt x="4903" y="11"/>
                </a:lnTo>
                <a:lnTo>
                  <a:pt x="4689" y="22"/>
                </a:lnTo>
                <a:lnTo>
                  <a:pt x="4477" y="38"/>
                </a:lnTo>
                <a:lnTo>
                  <a:pt x="4267" y="57"/>
                </a:lnTo>
                <a:lnTo>
                  <a:pt x="4060" y="81"/>
                </a:lnTo>
                <a:lnTo>
                  <a:pt x="3857" y="108"/>
                </a:lnTo>
                <a:lnTo>
                  <a:pt x="3657" y="139"/>
                </a:lnTo>
                <a:lnTo>
                  <a:pt x="3461" y="174"/>
                </a:lnTo>
                <a:lnTo>
                  <a:pt x="3271" y="213"/>
                </a:lnTo>
                <a:lnTo>
                  <a:pt x="3086" y="256"/>
                </a:lnTo>
                <a:lnTo>
                  <a:pt x="2906" y="301"/>
                </a:lnTo>
                <a:lnTo>
                  <a:pt x="2733" y="351"/>
                </a:lnTo>
                <a:lnTo>
                  <a:pt x="2566" y="403"/>
                </a:lnTo>
                <a:lnTo>
                  <a:pt x="2406" y="459"/>
                </a:lnTo>
                <a:lnTo>
                  <a:pt x="2254" y="517"/>
                </a:lnTo>
                <a:lnTo>
                  <a:pt x="2110" y="579"/>
                </a:lnTo>
                <a:lnTo>
                  <a:pt x="1974" y="643"/>
                </a:lnTo>
                <a:lnTo>
                  <a:pt x="1846" y="709"/>
                </a:lnTo>
                <a:lnTo>
                  <a:pt x="1728" y="778"/>
                </a:lnTo>
                <a:lnTo>
                  <a:pt x="1618" y="849"/>
                </a:lnTo>
                <a:lnTo>
                  <a:pt x="1518" y="922"/>
                </a:lnTo>
                <a:lnTo>
                  <a:pt x="1428" y="997"/>
                </a:lnTo>
                <a:lnTo>
                  <a:pt x="1347" y="1074"/>
                </a:lnTo>
                <a:lnTo>
                  <a:pt x="1277" y="1152"/>
                </a:lnTo>
                <a:lnTo>
                  <a:pt x="1217" y="1231"/>
                </a:lnTo>
                <a:lnTo>
                  <a:pt x="1167" y="1312"/>
                </a:lnTo>
                <a:lnTo>
                  <a:pt x="1128" y="1393"/>
                </a:lnTo>
                <a:lnTo>
                  <a:pt x="1100" y="1475"/>
                </a:lnTo>
                <a:lnTo>
                  <a:pt x="1082" y="1557"/>
                </a:lnTo>
                <a:lnTo>
                  <a:pt x="1075" y="1639"/>
                </a:lnTo>
                <a:lnTo>
                  <a:pt x="1079" y="1722"/>
                </a:lnTo>
                <a:lnTo>
                  <a:pt x="0" y="1739"/>
                </a:lnTo>
                <a:lnTo>
                  <a:pt x="1831" y="2382"/>
                </a:lnTo>
                <a:lnTo>
                  <a:pt x="3511" y="1682"/>
                </a:lnTo>
                <a:lnTo>
                  <a:pt x="2433" y="1699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0"/>
          <p:cNvSpPr/>
          <p:nvPr/>
        </p:nvSpPr>
        <p:spPr>
          <a:xfrm>
            <a:off x="8015760" y="1463040"/>
            <a:ext cx="489600" cy="109728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Advantages of the Data Science approach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Accidental experiments are often…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grpSp>
        <p:nvGrpSpPr>
          <p:cNvPr id="247" name="Group 3"/>
          <p:cNvGrpSpPr/>
          <p:nvPr/>
        </p:nvGrpSpPr>
        <p:grpSpPr>
          <a:xfrm>
            <a:off x="5268240" y="2252880"/>
            <a:ext cx="640080" cy="526320"/>
            <a:chOff x="5268240" y="2252880"/>
            <a:chExt cx="640080" cy="526320"/>
          </a:xfrm>
        </p:grpSpPr>
        <p:pic>
          <p:nvPicPr>
            <p:cNvPr id="248" name="" descr=""/>
            <p:cNvPicPr/>
            <p:nvPr/>
          </p:nvPicPr>
          <p:blipFill>
            <a:blip r:embed="rId1"/>
            <a:srcRect l="3780" t="7299" r="56216" b="41492"/>
            <a:stretch/>
          </p:blipFill>
          <p:spPr>
            <a:xfrm>
              <a:off x="5268240" y="225288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" name="CustomShape 4"/>
            <p:cNvSpPr/>
            <p:nvPr/>
          </p:nvSpPr>
          <p:spPr>
            <a:xfrm>
              <a:off x="5278320" y="238644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5"/>
            <p:cNvSpPr/>
            <p:nvPr/>
          </p:nvSpPr>
          <p:spPr>
            <a:xfrm>
              <a:off x="5847840" y="238644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1" name="Group 6"/>
          <p:cNvGrpSpPr/>
          <p:nvPr/>
        </p:nvGrpSpPr>
        <p:grpSpPr>
          <a:xfrm>
            <a:off x="5542560" y="2344320"/>
            <a:ext cx="640080" cy="526320"/>
            <a:chOff x="5542560" y="2344320"/>
            <a:chExt cx="640080" cy="526320"/>
          </a:xfrm>
        </p:grpSpPr>
        <p:pic>
          <p:nvPicPr>
            <p:cNvPr id="252" name="" descr=""/>
            <p:cNvPicPr/>
            <p:nvPr/>
          </p:nvPicPr>
          <p:blipFill>
            <a:blip r:embed="rId2"/>
            <a:srcRect l="3780" t="7299" r="56216" b="41492"/>
            <a:stretch/>
          </p:blipFill>
          <p:spPr>
            <a:xfrm>
              <a:off x="5542560" y="234432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3" name="CustomShape 7"/>
            <p:cNvSpPr/>
            <p:nvPr/>
          </p:nvSpPr>
          <p:spPr>
            <a:xfrm>
              <a:off x="5552640" y="247788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8"/>
            <p:cNvSpPr/>
            <p:nvPr/>
          </p:nvSpPr>
          <p:spPr>
            <a:xfrm>
              <a:off x="6122160" y="247788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5" name="Group 9"/>
          <p:cNvGrpSpPr/>
          <p:nvPr/>
        </p:nvGrpSpPr>
        <p:grpSpPr>
          <a:xfrm>
            <a:off x="5725440" y="2183760"/>
            <a:ext cx="640080" cy="526320"/>
            <a:chOff x="5725440" y="2183760"/>
            <a:chExt cx="640080" cy="526320"/>
          </a:xfrm>
        </p:grpSpPr>
        <p:pic>
          <p:nvPicPr>
            <p:cNvPr id="256" name="" descr=""/>
            <p:cNvPicPr/>
            <p:nvPr/>
          </p:nvPicPr>
          <p:blipFill>
            <a:blip r:embed="rId3"/>
            <a:srcRect l="3780" t="7299" r="56216" b="41492"/>
            <a:stretch/>
          </p:blipFill>
          <p:spPr>
            <a:xfrm>
              <a:off x="5725440" y="218376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7" name="CustomShape 10"/>
            <p:cNvSpPr/>
            <p:nvPr/>
          </p:nvSpPr>
          <p:spPr>
            <a:xfrm>
              <a:off x="5735520" y="231732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11"/>
            <p:cNvSpPr/>
            <p:nvPr/>
          </p:nvSpPr>
          <p:spPr>
            <a:xfrm>
              <a:off x="6305040" y="231732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9" name="Group 12"/>
          <p:cNvGrpSpPr/>
          <p:nvPr/>
        </p:nvGrpSpPr>
        <p:grpSpPr>
          <a:xfrm>
            <a:off x="5999760" y="2344320"/>
            <a:ext cx="640080" cy="526320"/>
            <a:chOff x="5999760" y="2344320"/>
            <a:chExt cx="640080" cy="526320"/>
          </a:xfrm>
        </p:grpSpPr>
        <p:pic>
          <p:nvPicPr>
            <p:cNvPr id="260" name="" descr=""/>
            <p:cNvPicPr/>
            <p:nvPr/>
          </p:nvPicPr>
          <p:blipFill>
            <a:blip r:embed="rId4"/>
            <a:srcRect l="3780" t="7299" r="56216" b="41492"/>
            <a:stretch/>
          </p:blipFill>
          <p:spPr>
            <a:xfrm>
              <a:off x="5999760" y="234432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1" name="CustomShape 13"/>
            <p:cNvSpPr/>
            <p:nvPr/>
          </p:nvSpPr>
          <p:spPr>
            <a:xfrm>
              <a:off x="6009840" y="247788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14"/>
            <p:cNvSpPr/>
            <p:nvPr/>
          </p:nvSpPr>
          <p:spPr>
            <a:xfrm>
              <a:off x="6579360" y="247788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3" name="Group 15"/>
          <p:cNvGrpSpPr/>
          <p:nvPr/>
        </p:nvGrpSpPr>
        <p:grpSpPr>
          <a:xfrm>
            <a:off x="6456960" y="2183760"/>
            <a:ext cx="640080" cy="526320"/>
            <a:chOff x="6456960" y="2183760"/>
            <a:chExt cx="640080" cy="526320"/>
          </a:xfrm>
        </p:grpSpPr>
        <p:pic>
          <p:nvPicPr>
            <p:cNvPr id="264" name="" descr=""/>
            <p:cNvPicPr/>
            <p:nvPr/>
          </p:nvPicPr>
          <p:blipFill>
            <a:blip r:embed="rId5"/>
            <a:srcRect l="3780" t="7299" r="56216" b="41492"/>
            <a:stretch/>
          </p:blipFill>
          <p:spPr>
            <a:xfrm>
              <a:off x="6456960" y="2183760"/>
              <a:ext cx="640080" cy="52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5" name="CustomShape 16"/>
            <p:cNvSpPr/>
            <p:nvPr/>
          </p:nvSpPr>
          <p:spPr>
            <a:xfrm>
              <a:off x="6467040" y="2317320"/>
              <a:ext cx="569520" cy="39276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17"/>
            <p:cNvSpPr/>
            <p:nvPr/>
          </p:nvSpPr>
          <p:spPr>
            <a:xfrm>
              <a:off x="7036560" y="2317320"/>
              <a:ext cx="60480" cy="39276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7" name="TextShape 18"/>
          <p:cNvSpPr txBox="1"/>
          <p:nvPr/>
        </p:nvSpPr>
        <p:spPr>
          <a:xfrm>
            <a:off x="3601440" y="2140920"/>
            <a:ext cx="3070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3600" spc="-1" strike="noStrike">
                <a:solidFill>
                  <a:srgbClr val="407927"/>
                </a:solidFill>
                <a:latin typeface="Arial"/>
              </a:rPr>
              <a:t>$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68" name="Group 19"/>
          <p:cNvGrpSpPr/>
          <p:nvPr/>
        </p:nvGrpSpPr>
        <p:grpSpPr>
          <a:xfrm>
            <a:off x="536400" y="1737360"/>
            <a:ext cx="2755440" cy="1648440"/>
            <a:chOff x="536400" y="1737360"/>
            <a:chExt cx="2755440" cy="1648440"/>
          </a:xfrm>
        </p:grpSpPr>
        <p:pic>
          <p:nvPicPr>
            <p:cNvPr id="269" name="" descr=""/>
            <p:cNvPicPr/>
            <p:nvPr/>
          </p:nvPicPr>
          <p:blipFill>
            <a:blip r:embed="rId6"/>
            <a:stretch/>
          </p:blipFill>
          <p:spPr>
            <a:xfrm>
              <a:off x="541800" y="2050200"/>
              <a:ext cx="2750040" cy="133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0" name="TextShape 20"/>
            <p:cNvSpPr txBox="1"/>
            <p:nvPr/>
          </p:nvSpPr>
          <p:spPr>
            <a:xfrm>
              <a:off x="536400" y="1737360"/>
              <a:ext cx="1834200" cy="7700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2400" spc="-1" strike="noStrike">
                  <a:latin typeface="Arial"/>
                </a:rPr>
                <a:t>Faster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271" name="TextShape 21"/>
          <p:cNvSpPr txBox="1"/>
          <p:nvPr/>
        </p:nvSpPr>
        <p:spPr>
          <a:xfrm>
            <a:off x="3152160" y="1774800"/>
            <a:ext cx="1785600" cy="52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Cheaper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2" name="TextShape 22"/>
          <p:cNvSpPr txBox="1"/>
          <p:nvPr/>
        </p:nvSpPr>
        <p:spPr>
          <a:xfrm>
            <a:off x="5176800" y="1745640"/>
            <a:ext cx="1785600" cy="52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Better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73" name="Group 23"/>
          <p:cNvGrpSpPr/>
          <p:nvPr/>
        </p:nvGrpSpPr>
        <p:grpSpPr>
          <a:xfrm>
            <a:off x="2976840" y="3108960"/>
            <a:ext cx="2517120" cy="1779840"/>
            <a:chOff x="2976840" y="3108960"/>
            <a:chExt cx="2517120" cy="1779840"/>
          </a:xfrm>
        </p:grpSpPr>
        <p:sp>
          <p:nvSpPr>
            <p:cNvPr id="274" name="TextShape 24"/>
            <p:cNvSpPr txBox="1"/>
            <p:nvPr/>
          </p:nvSpPr>
          <p:spPr>
            <a:xfrm>
              <a:off x="3159720" y="3108960"/>
              <a:ext cx="2334240" cy="7700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2400" spc="-1" strike="noStrike">
                  <a:latin typeface="Arial"/>
                </a:rPr>
                <a:t>More ethical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75" name="" descr=""/>
            <p:cNvPicPr/>
            <p:nvPr/>
          </p:nvPicPr>
          <p:blipFill>
            <a:blip r:embed="rId7"/>
            <a:stretch/>
          </p:blipFill>
          <p:spPr>
            <a:xfrm>
              <a:off x="2984400" y="3474720"/>
              <a:ext cx="1821240" cy="1414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6" name="Line 25"/>
            <p:cNvSpPr/>
            <p:nvPr/>
          </p:nvSpPr>
          <p:spPr>
            <a:xfrm>
              <a:off x="2976840" y="3474720"/>
              <a:ext cx="1920240" cy="1280160"/>
            </a:xfrm>
            <a:prstGeom prst="line">
              <a:avLst/>
            </a:prstGeom>
            <a:ln w="73080">
              <a:solidFill>
                <a:srgbClr val="ef41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Line 26"/>
            <p:cNvSpPr/>
            <p:nvPr/>
          </p:nvSpPr>
          <p:spPr>
            <a:xfrm flipV="1">
              <a:off x="3075840" y="3474720"/>
              <a:ext cx="1821240" cy="1280160"/>
            </a:xfrm>
            <a:prstGeom prst="line">
              <a:avLst/>
            </a:prstGeom>
            <a:ln w="73080">
              <a:solidFill>
                <a:srgbClr val="ef41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457200" y="1203480"/>
            <a:ext cx="429768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hlinkClick r:id="rId1"/>
              </a:rPr>
              <a:t>Learning Health System</a:t>
            </a:r>
            <a:br/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Inst. of Medicine 2006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hlinkClick r:id="rId2"/>
              </a:rPr>
              <a:t>Sustainable Learning Sys.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</a:t>
            </a:r>
            <a:br/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Charles S. Friedman 2014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hlinkClick r:id="rId3"/>
              </a:rPr>
              <a:t>Learning Healthcare Proj.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</a:t>
            </a:r>
            <a:br/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Tom Foley, Newcastle Univ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grpSp>
        <p:nvGrpSpPr>
          <p:cNvPr id="279" name="Group 2"/>
          <p:cNvGrpSpPr/>
          <p:nvPr/>
        </p:nvGrpSpPr>
        <p:grpSpPr>
          <a:xfrm>
            <a:off x="5394960" y="2286000"/>
            <a:ext cx="2743200" cy="2377440"/>
            <a:chOff x="5394960" y="2286000"/>
            <a:chExt cx="2743200" cy="2377440"/>
          </a:xfrm>
        </p:grpSpPr>
        <p:sp>
          <p:nvSpPr>
            <p:cNvPr id="280" name="CustomShape 3"/>
            <p:cNvSpPr/>
            <p:nvPr/>
          </p:nvSpPr>
          <p:spPr>
            <a:xfrm>
              <a:off x="5394960" y="2285640"/>
              <a:ext cx="2743200" cy="2194560"/>
            </a:xfrm>
            <a:custGeom>
              <a:avLst/>
              <a:gdLst/>
              <a:ahLst/>
              <a:rect l="0" t="0" r="r" b="b"/>
              <a:pathLst>
                <a:path w="7426" h="2736">
                  <a:moveTo>
                    <a:pt x="5331" y="731"/>
                  </a:moveTo>
                  <a:lnTo>
                    <a:pt x="5264" y="794"/>
                  </a:lnTo>
                  <a:lnTo>
                    <a:pt x="5192" y="854"/>
                  </a:lnTo>
                  <a:lnTo>
                    <a:pt x="5117" y="911"/>
                  </a:lnTo>
                  <a:lnTo>
                    <a:pt x="5039" y="964"/>
                  </a:lnTo>
                  <a:lnTo>
                    <a:pt x="4957" y="1015"/>
                  </a:lnTo>
                  <a:lnTo>
                    <a:pt x="4872" y="1062"/>
                  </a:lnTo>
                  <a:lnTo>
                    <a:pt x="4784" y="1106"/>
                  </a:lnTo>
                  <a:lnTo>
                    <a:pt x="4694" y="1146"/>
                  </a:lnTo>
                  <a:lnTo>
                    <a:pt x="4601" y="1182"/>
                  </a:lnTo>
                  <a:lnTo>
                    <a:pt x="4506" y="1215"/>
                  </a:lnTo>
                  <a:lnTo>
                    <a:pt x="4409" y="1244"/>
                  </a:lnTo>
                  <a:lnTo>
                    <a:pt x="4310" y="1269"/>
                  </a:lnTo>
                  <a:lnTo>
                    <a:pt x="4210" y="1290"/>
                  </a:lnTo>
                  <a:lnTo>
                    <a:pt x="4109" y="1307"/>
                  </a:lnTo>
                  <a:lnTo>
                    <a:pt x="4006" y="1319"/>
                  </a:lnTo>
                  <a:lnTo>
                    <a:pt x="3903" y="1328"/>
                  </a:lnTo>
                  <a:lnTo>
                    <a:pt x="3800" y="1332"/>
                  </a:lnTo>
                  <a:lnTo>
                    <a:pt x="3697" y="1333"/>
                  </a:lnTo>
                  <a:lnTo>
                    <a:pt x="3593" y="1329"/>
                  </a:lnTo>
                  <a:lnTo>
                    <a:pt x="3490" y="1321"/>
                  </a:lnTo>
                  <a:lnTo>
                    <a:pt x="3388" y="1309"/>
                  </a:lnTo>
                  <a:lnTo>
                    <a:pt x="3287" y="1292"/>
                  </a:lnTo>
                  <a:lnTo>
                    <a:pt x="3186" y="1272"/>
                  </a:lnTo>
                  <a:lnTo>
                    <a:pt x="3087" y="1248"/>
                  </a:lnTo>
                  <a:lnTo>
                    <a:pt x="2990" y="1219"/>
                  </a:lnTo>
                  <a:lnTo>
                    <a:pt x="2895" y="1187"/>
                  </a:lnTo>
                  <a:lnTo>
                    <a:pt x="2802" y="1151"/>
                  </a:lnTo>
                  <a:lnTo>
                    <a:pt x="2711" y="1112"/>
                  </a:lnTo>
                  <a:lnTo>
                    <a:pt x="2623" y="1069"/>
                  </a:lnTo>
                  <a:lnTo>
                    <a:pt x="2537" y="1022"/>
                  </a:lnTo>
                  <a:lnTo>
                    <a:pt x="2455" y="972"/>
                  </a:lnTo>
                  <a:lnTo>
                    <a:pt x="2376" y="918"/>
                  </a:lnTo>
                  <a:lnTo>
                    <a:pt x="2300" y="862"/>
                  </a:lnTo>
                  <a:lnTo>
                    <a:pt x="2228" y="803"/>
                  </a:lnTo>
                  <a:lnTo>
                    <a:pt x="2160" y="740"/>
                  </a:lnTo>
                  <a:lnTo>
                    <a:pt x="2096" y="675"/>
                  </a:lnTo>
                  <a:lnTo>
                    <a:pt x="2036" y="608"/>
                  </a:lnTo>
                  <a:lnTo>
                    <a:pt x="1980" y="538"/>
                  </a:lnTo>
                  <a:lnTo>
                    <a:pt x="1929" y="466"/>
                  </a:lnTo>
                  <a:lnTo>
                    <a:pt x="1882" y="393"/>
                  </a:lnTo>
                  <a:lnTo>
                    <a:pt x="1840" y="317"/>
                  </a:lnTo>
                  <a:lnTo>
                    <a:pt x="1803" y="240"/>
                  </a:lnTo>
                  <a:lnTo>
                    <a:pt x="1771" y="161"/>
                  </a:lnTo>
                  <a:lnTo>
                    <a:pt x="1744" y="81"/>
                  </a:lnTo>
                  <a:lnTo>
                    <a:pt x="1721" y="0"/>
                  </a:lnTo>
                  <a:lnTo>
                    <a:pt x="0" y="267"/>
                  </a:lnTo>
                  <a:lnTo>
                    <a:pt x="41" y="417"/>
                  </a:lnTo>
                  <a:lnTo>
                    <a:pt x="92" y="565"/>
                  </a:lnTo>
                  <a:lnTo>
                    <a:pt x="152" y="710"/>
                  </a:lnTo>
                  <a:lnTo>
                    <a:pt x="220" y="853"/>
                  </a:lnTo>
                  <a:lnTo>
                    <a:pt x="298" y="994"/>
                  </a:lnTo>
                  <a:lnTo>
                    <a:pt x="385" y="1130"/>
                  </a:lnTo>
                  <a:lnTo>
                    <a:pt x="479" y="1264"/>
                  </a:lnTo>
                  <a:lnTo>
                    <a:pt x="583" y="1393"/>
                  </a:lnTo>
                  <a:lnTo>
                    <a:pt x="694" y="1518"/>
                  </a:lnTo>
                  <a:lnTo>
                    <a:pt x="813" y="1638"/>
                  </a:lnTo>
                  <a:lnTo>
                    <a:pt x="939" y="1753"/>
                  </a:lnTo>
                  <a:lnTo>
                    <a:pt x="1072" y="1863"/>
                  </a:lnTo>
                  <a:lnTo>
                    <a:pt x="1212" y="1968"/>
                  </a:lnTo>
                  <a:lnTo>
                    <a:pt x="1359" y="2067"/>
                  </a:lnTo>
                  <a:lnTo>
                    <a:pt x="1511" y="2160"/>
                  </a:lnTo>
                  <a:lnTo>
                    <a:pt x="1670" y="2246"/>
                  </a:lnTo>
                  <a:lnTo>
                    <a:pt x="1833" y="2326"/>
                  </a:lnTo>
                  <a:lnTo>
                    <a:pt x="2001" y="2400"/>
                  </a:lnTo>
                  <a:lnTo>
                    <a:pt x="2174" y="2466"/>
                  </a:lnTo>
                  <a:lnTo>
                    <a:pt x="2351" y="2526"/>
                  </a:lnTo>
                  <a:lnTo>
                    <a:pt x="2531" y="2578"/>
                  </a:lnTo>
                  <a:lnTo>
                    <a:pt x="2714" y="2623"/>
                  </a:lnTo>
                  <a:lnTo>
                    <a:pt x="2900" y="2661"/>
                  </a:lnTo>
                  <a:lnTo>
                    <a:pt x="3088" y="2691"/>
                  </a:lnTo>
                  <a:lnTo>
                    <a:pt x="3277" y="2713"/>
                  </a:lnTo>
                  <a:lnTo>
                    <a:pt x="3468" y="2728"/>
                  </a:lnTo>
                  <a:lnTo>
                    <a:pt x="3659" y="2735"/>
                  </a:lnTo>
                  <a:lnTo>
                    <a:pt x="3851" y="2735"/>
                  </a:lnTo>
                  <a:lnTo>
                    <a:pt x="4042" y="2726"/>
                  </a:lnTo>
                  <a:lnTo>
                    <a:pt x="4233" y="2710"/>
                  </a:lnTo>
                  <a:lnTo>
                    <a:pt x="4422" y="2687"/>
                  </a:lnTo>
                  <a:lnTo>
                    <a:pt x="4610" y="2656"/>
                  </a:lnTo>
                  <a:lnTo>
                    <a:pt x="4795" y="2617"/>
                  </a:lnTo>
                  <a:lnTo>
                    <a:pt x="4978" y="2571"/>
                  </a:lnTo>
                  <a:lnTo>
                    <a:pt x="5158" y="2517"/>
                  </a:lnTo>
                  <a:lnTo>
                    <a:pt x="5334" y="2457"/>
                  </a:lnTo>
                  <a:lnTo>
                    <a:pt x="5506" y="2389"/>
                  </a:lnTo>
                  <a:lnTo>
                    <a:pt x="5673" y="2315"/>
                  </a:lnTo>
                  <a:lnTo>
                    <a:pt x="5836" y="2234"/>
                  </a:lnTo>
                  <a:lnTo>
                    <a:pt x="5993" y="2146"/>
                  </a:lnTo>
                  <a:lnTo>
                    <a:pt x="6145" y="2053"/>
                  </a:lnTo>
                  <a:lnTo>
                    <a:pt x="6291" y="1953"/>
                  </a:lnTo>
                  <a:lnTo>
                    <a:pt x="6430" y="1848"/>
                  </a:lnTo>
                  <a:lnTo>
                    <a:pt x="6562" y="1737"/>
                  </a:lnTo>
                  <a:lnTo>
                    <a:pt x="6687" y="1621"/>
                  </a:lnTo>
                  <a:lnTo>
                    <a:pt x="7425" y="2104"/>
                  </a:lnTo>
                  <a:lnTo>
                    <a:pt x="7170" y="44"/>
                  </a:lnTo>
                  <a:lnTo>
                    <a:pt x="4595" y="248"/>
                  </a:lnTo>
                  <a:lnTo>
                    <a:pt x="5331" y="731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TextShape 4"/>
            <p:cNvSpPr txBox="1"/>
            <p:nvPr/>
          </p:nvSpPr>
          <p:spPr>
            <a:xfrm>
              <a:off x="5943600" y="3893400"/>
              <a:ext cx="1828800" cy="7700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3200" spc="-1" strike="noStrike">
                  <a:latin typeface="Arial"/>
                </a:rPr>
                <a:t>Efferent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282" name="Group 5"/>
          <p:cNvGrpSpPr/>
          <p:nvPr/>
        </p:nvGrpSpPr>
        <p:grpSpPr>
          <a:xfrm>
            <a:off x="5303520" y="548640"/>
            <a:ext cx="2743200" cy="2194560"/>
            <a:chOff x="5303520" y="548640"/>
            <a:chExt cx="2743200" cy="2194560"/>
          </a:xfrm>
        </p:grpSpPr>
        <p:sp>
          <p:nvSpPr>
            <p:cNvPr id="283" name="CustomShape 6"/>
            <p:cNvSpPr/>
            <p:nvPr/>
          </p:nvSpPr>
          <p:spPr>
            <a:xfrm>
              <a:off x="5303520" y="548640"/>
              <a:ext cx="2743200" cy="2194560"/>
            </a:xfrm>
            <a:custGeom>
              <a:avLst/>
              <a:gdLst/>
              <a:ahLst/>
              <a:rect l="0" t="0" r="r" b="b"/>
              <a:pathLst>
                <a:path w="7426" h="2736">
                  <a:moveTo>
                    <a:pt x="2094" y="2004"/>
                  </a:moveTo>
                  <a:lnTo>
                    <a:pt x="2161" y="1941"/>
                  </a:lnTo>
                  <a:lnTo>
                    <a:pt x="2233" y="1881"/>
                  </a:lnTo>
                  <a:lnTo>
                    <a:pt x="2308" y="1824"/>
                  </a:lnTo>
                  <a:lnTo>
                    <a:pt x="2386" y="1771"/>
                  </a:lnTo>
                  <a:lnTo>
                    <a:pt x="2468" y="1720"/>
                  </a:lnTo>
                  <a:lnTo>
                    <a:pt x="2553" y="1673"/>
                  </a:lnTo>
                  <a:lnTo>
                    <a:pt x="2641" y="1629"/>
                  </a:lnTo>
                  <a:lnTo>
                    <a:pt x="2731" y="1589"/>
                  </a:lnTo>
                  <a:lnTo>
                    <a:pt x="2824" y="1553"/>
                  </a:lnTo>
                  <a:lnTo>
                    <a:pt x="2919" y="1520"/>
                  </a:lnTo>
                  <a:lnTo>
                    <a:pt x="3016" y="1491"/>
                  </a:lnTo>
                  <a:lnTo>
                    <a:pt x="3115" y="1466"/>
                  </a:lnTo>
                  <a:lnTo>
                    <a:pt x="3215" y="1445"/>
                  </a:lnTo>
                  <a:lnTo>
                    <a:pt x="3316" y="1428"/>
                  </a:lnTo>
                  <a:lnTo>
                    <a:pt x="3419" y="1416"/>
                  </a:lnTo>
                  <a:lnTo>
                    <a:pt x="3522" y="1407"/>
                  </a:lnTo>
                  <a:lnTo>
                    <a:pt x="3625" y="1403"/>
                  </a:lnTo>
                  <a:lnTo>
                    <a:pt x="3728" y="1402"/>
                  </a:lnTo>
                  <a:lnTo>
                    <a:pt x="3832" y="1406"/>
                  </a:lnTo>
                  <a:lnTo>
                    <a:pt x="3935" y="1414"/>
                  </a:lnTo>
                  <a:lnTo>
                    <a:pt x="4037" y="1426"/>
                  </a:lnTo>
                  <a:lnTo>
                    <a:pt x="4138" y="1443"/>
                  </a:lnTo>
                  <a:lnTo>
                    <a:pt x="4239" y="1463"/>
                  </a:lnTo>
                  <a:lnTo>
                    <a:pt x="4338" y="1487"/>
                  </a:lnTo>
                  <a:lnTo>
                    <a:pt x="4435" y="1516"/>
                  </a:lnTo>
                  <a:lnTo>
                    <a:pt x="4530" y="1548"/>
                  </a:lnTo>
                  <a:lnTo>
                    <a:pt x="4623" y="1584"/>
                  </a:lnTo>
                  <a:lnTo>
                    <a:pt x="4714" y="1623"/>
                  </a:lnTo>
                  <a:lnTo>
                    <a:pt x="4802" y="1666"/>
                  </a:lnTo>
                  <a:lnTo>
                    <a:pt x="4888" y="1713"/>
                  </a:lnTo>
                  <a:lnTo>
                    <a:pt x="4970" y="1763"/>
                  </a:lnTo>
                  <a:lnTo>
                    <a:pt x="5049" y="1817"/>
                  </a:lnTo>
                  <a:lnTo>
                    <a:pt x="5125" y="1873"/>
                  </a:lnTo>
                  <a:lnTo>
                    <a:pt x="5197" y="1932"/>
                  </a:lnTo>
                  <a:lnTo>
                    <a:pt x="5265" y="1995"/>
                  </a:lnTo>
                  <a:lnTo>
                    <a:pt x="5329" y="2060"/>
                  </a:lnTo>
                  <a:lnTo>
                    <a:pt x="5389" y="2127"/>
                  </a:lnTo>
                  <a:lnTo>
                    <a:pt x="5445" y="2197"/>
                  </a:lnTo>
                  <a:lnTo>
                    <a:pt x="5496" y="2269"/>
                  </a:lnTo>
                  <a:lnTo>
                    <a:pt x="5543" y="2342"/>
                  </a:lnTo>
                  <a:lnTo>
                    <a:pt x="5585" y="2418"/>
                  </a:lnTo>
                  <a:lnTo>
                    <a:pt x="5622" y="2495"/>
                  </a:lnTo>
                  <a:lnTo>
                    <a:pt x="5654" y="2574"/>
                  </a:lnTo>
                  <a:lnTo>
                    <a:pt x="5681" y="2654"/>
                  </a:lnTo>
                  <a:lnTo>
                    <a:pt x="5704" y="2735"/>
                  </a:lnTo>
                  <a:lnTo>
                    <a:pt x="7425" y="2468"/>
                  </a:lnTo>
                  <a:lnTo>
                    <a:pt x="7384" y="2318"/>
                  </a:lnTo>
                  <a:lnTo>
                    <a:pt x="7333" y="2170"/>
                  </a:lnTo>
                  <a:lnTo>
                    <a:pt x="7273" y="2025"/>
                  </a:lnTo>
                  <a:lnTo>
                    <a:pt x="7205" y="1882"/>
                  </a:lnTo>
                  <a:lnTo>
                    <a:pt x="7127" y="1741"/>
                  </a:lnTo>
                  <a:lnTo>
                    <a:pt x="7040" y="1605"/>
                  </a:lnTo>
                  <a:lnTo>
                    <a:pt x="6946" y="1471"/>
                  </a:lnTo>
                  <a:lnTo>
                    <a:pt x="6842" y="1342"/>
                  </a:lnTo>
                  <a:lnTo>
                    <a:pt x="6731" y="1217"/>
                  </a:lnTo>
                  <a:lnTo>
                    <a:pt x="6612" y="1097"/>
                  </a:lnTo>
                  <a:lnTo>
                    <a:pt x="6486" y="982"/>
                  </a:lnTo>
                  <a:lnTo>
                    <a:pt x="6353" y="872"/>
                  </a:lnTo>
                  <a:lnTo>
                    <a:pt x="6213" y="767"/>
                  </a:lnTo>
                  <a:lnTo>
                    <a:pt x="6066" y="668"/>
                  </a:lnTo>
                  <a:lnTo>
                    <a:pt x="5914" y="575"/>
                  </a:lnTo>
                  <a:lnTo>
                    <a:pt x="5755" y="489"/>
                  </a:lnTo>
                  <a:lnTo>
                    <a:pt x="5592" y="409"/>
                  </a:lnTo>
                  <a:lnTo>
                    <a:pt x="5424" y="335"/>
                  </a:lnTo>
                  <a:lnTo>
                    <a:pt x="5251" y="269"/>
                  </a:lnTo>
                  <a:lnTo>
                    <a:pt x="5074" y="209"/>
                  </a:lnTo>
                  <a:lnTo>
                    <a:pt x="4894" y="157"/>
                  </a:lnTo>
                  <a:lnTo>
                    <a:pt x="4711" y="112"/>
                  </a:lnTo>
                  <a:lnTo>
                    <a:pt x="4525" y="74"/>
                  </a:lnTo>
                  <a:lnTo>
                    <a:pt x="4337" y="44"/>
                  </a:lnTo>
                  <a:lnTo>
                    <a:pt x="4148" y="22"/>
                  </a:lnTo>
                  <a:lnTo>
                    <a:pt x="3957" y="7"/>
                  </a:lnTo>
                  <a:lnTo>
                    <a:pt x="3766" y="0"/>
                  </a:lnTo>
                  <a:lnTo>
                    <a:pt x="3574" y="0"/>
                  </a:lnTo>
                  <a:lnTo>
                    <a:pt x="3383" y="9"/>
                  </a:lnTo>
                  <a:lnTo>
                    <a:pt x="3192" y="25"/>
                  </a:lnTo>
                  <a:lnTo>
                    <a:pt x="3003" y="48"/>
                  </a:lnTo>
                  <a:lnTo>
                    <a:pt x="2815" y="79"/>
                  </a:lnTo>
                  <a:lnTo>
                    <a:pt x="2630" y="118"/>
                  </a:lnTo>
                  <a:lnTo>
                    <a:pt x="2447" y="164"/>
                  </a:lnTo>
                  <a:lnTo>
                    <a:pt x="2267" y="218"/>
                  </a:lnTo>
                  <a:lnTo>
                    <a:pt x="2091" y="278"/>
                  </a:lnTo>
                  <a:lnTo>
                    <a:pt x="1919" y="346"/>
                  </a:lnTo>
                  <a:lnTo>
                    <a:pt x="1752" y="420"/>
                  </a:lnTo>
                  <a:lnTo>
                    <a:pt x="1589" y="501"/>
                  </a:lnTo>
                  <a:lnTo>
                    <a:pt x="1432" y="589"/>
                  </a:lnTo>
                  <a:lnTo>
                    <a:pt x="1280" y="682"/>
                  </a:lnTo>
                  <a:lnTo>
                    <a:pt x="1134" y="782"/>
                  </a:lnTo>
                  <a:lnTo>
                    <a:pt x="995" y="887"/>
                  </a:lnTo>
                  <a:lnTo>
                    <a:pt x="863" y="998"/>
                  </a:lnTo>
                  <a:lnTo>
                    <a:pt x="738" y="1114"/>
                  </a:lnTo>
                  <a:lnTo>
                    <a:pt x="0" y="631"/>
                  </a:lnTo>
                  <a:lnTo>
                    <a:pt x="255" y="2691"/>
                  </a:lnTo>
                  <a:lnTo>
                    <a:pt x="2830" y="2487"/>
                  </a:lnTo>
                  <a:lnTo>
                    <a:pt x="2094" y="2004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TextShape 7"/>
            <p:cNvSpPr txBox="1"/>
            <p:nvPr/>
          </p:nvSpPr>
          <p:spPr>
            <a:xfrm>
              <a:off x="5813280" y="605880"/>
              <a:ext cx="18288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3200" spc="-1" strike="noStrike">
                  <a:latin typeface="Arial"/>
                </a:rPr>
                <a:t>Afferent</a:t>
              </a:r>
              <a:endParaRPr b="0" lang="en-US" sz="3200" spc="-1" strike="noStrike">
                <a:latin typeface="Arial"/>
              </a:endParaRPr>
            </a:p>
          </p:txBody>
        </p:sp>
      </p:grpSp>
      <p:pic>
        <p:nvPicPr>
          <p:cNvPr id="285" name="" descr=""/>
          <p:cNvPicPr/>
          <p:nvPr/>
        </p:nvPicPr>
        <p:blipFill>
          <a:blip r:embed="rId4"/>
          <a:srcRect l="31438" t="19597" r="25113" b="38704"/>
          <a:stretch/>
        </p:blipFill>
        <p:spPr>
          <a:xfrm>
            <a:off x="4572000" y="1203480"/>
            <a:ext cx="1828800" cy="225864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5"/>
          <a:stretch/>
        </p:blipFill>
        <p:spPr>
          <a:xfrm>
            <a:off x="6766560" y="1737360"/>
            <a:ext cx="2468880" cy="1645920"/>
          </a:xfrm>
          <a:prstGeom prst="rect">
            <a:avLst/>
          </a:prstGeom>
          <a:ln>
            <a:noFill/>
          </a:ln>
        </p:spPr>
      </p:pic>
      <p:sp>
        <p:nvSpPr>
          <p:cNvPr id="287" name="TextShape 8"/>
          <p:cNvSpPr txBox="1"/>
          <p:nvPr/>
        </p:nvSpPr>
        <p:spPr>
          <a:xfrm>
            <a:off x="457560" y="360"/>
            <a:ext cx="8229240" cy="1005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Continuous Improvement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Data science skills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rcRect l="3780" t="7299" r="56216" b="41492"/>
          <a:stretch/>
        </p:blipFill>
        <p:spPr>
          <a:xfrm>
            <a:off x="5029200" y="1119600"/>
            <a:ext cx="3291840" cy="208080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5081040" y="1647360"/>
            <a:ext cx="2928960" cy="1553040"/>
          </a:xfrm>
          <a:prstGeom prst="rect">
            <a:avLst/>
          </a:prstGeom>
          <a:solidFill>
            <a:srgbClr val="729fcf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8010000" y="1647360"/>
            <a:ext cx="311040" cy="1553040"/>
          </a:xfrm>
          <a:prstGeom prst="rect">
            <a:avLst/>
          </a:prstGeom>
          <a:solidFill>
            <a:srgbClr val="ef413d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TextShape 5"/>
          <p:cNvSpPr txBox="1"/>
          <p:nvPr/>
        </p:nvSpPr>
        <p:spPr>
          <a:xfrm>
            <a:off x="457200" y="1599480"/>
            <a:ext cx="438912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Extracting and loading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Recognizing data types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Clean and transform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Visualizing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Modeling data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Evaluating your model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Extracting data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457200" y="1599480"/>
            <a:ext cx="795528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Text files (CSV, TSV, JSON, TXT)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Compressed files (ZIP, GZ)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Binary files (XLS, PDF, Images)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Web pages (links to HTML)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Databases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Hint: check out “Pandas” and the `</a:t>
            </a:r>
            <a:r>
              <a:rPr b="0" lang="en-US" sz="2400" spc="-1" strike="noStrike">
                <a:solidFill>
                  <a:srgbClr val="808080"/>
                </a:solidFill>
                <a:latin typeface="Courier New"/>
              </a:rPr>
              <a:t>pandas.read_csv()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` function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5760720" y="1542960"/>
            <a:ext cx="1828800" cy="184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Data types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457200" y="1599480"/>
            <a:ext cx="795528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Continuous: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numerical values like height, weight, blood pressure, temperature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Categorical: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gender, eye color, disease names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Natural language: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symptom descriptions, medical procedure descriptions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Sequence: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genome, DNA, RNA, protein, chemical pathways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Time series: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treatment timelines, hospital records, EKG/EEG recordings)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Geographic: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epidemiology, maps of clinic locations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Imagery: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X-rays, MRI slices, CAT scan slices, photos of skin abnormalities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Geographic Data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Pop Health (Population Health)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Epi (Epidemiology)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Annual flu vaccines around the world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Hepatitis outbreak in southern US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Ebola epidemic in Africa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Examples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Latitude and Longitude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State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Zip Code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Agenda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graphicFrame>
        <p:nvGraphicFramePr>
          <p:cNvPr id="141" name="Table 2"/>
          <p:cNvGraphicFramePr/>
          <p:nvPr/>
        </p:nvGraphicFramePr>
        <p:xfrm>
          <a:off x="761760" y="956160"/>
          <a:ext cx="7603920" cy="3416760"/>
        </p:xfrm>
        <a:graphic>
          <a:graphicData uri="http://schemas.openxmlformats.org/drawingml/2006/table">
            <a:tbl>
              <a:tblPr/>
              <a:tblGrid>
                <a:gridCol w="3374280"/>
                <a:gridCol w="4230000"/>
              </a:tblGrid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Topic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Key Concepts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336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PingFang SC"/>
                        </a:rPr>
                        <a:t>Approach</a:t>
                      </a:r>
                      <a:endParaRPr b="0" lang="en-US" sz="1800" spc="-1" strike="noStrike">
                        <a:latin typeface="Arial"/>
                        <a:ea typeface="PingFang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Global to personal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Big picture to microscopic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Practical everyday examples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PingFang SC"/>
                        </a:rPr>
                        <a:t>Data Science for Digital Health </a:t>
                      </a:r>
                      <a:endParaRPr b="0" lang="en-US" sz="1800" spc="-1" strike="noStrike">
                        <a:latin typeface="Arial"/>
                        <a:ea typeface="PingFang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Syllabus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9316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PingFang SC"/>
                        </a:rPr>
                        <a:t>Data Science</a:t>
                      </a:r>
                      <a:endParaRPr b="0" lang="en-US" sz="1800" spc="-1" strike="noStrike">
                        <a:latin typeface="Arial"/>
                        <a:ea typeface="PingFang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Statistics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Computer Science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Machine Learning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AI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56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PingFang SC"/>
                        </a:rPr>
                        <a:t>Real world application</a:t>
                      </a:r>
                      <a:endParaRPr b="0" lang="en-US" sz="1800" spc="-1" strike="noStrike">
                        <a:latin typeface="Arial"/>
                        <a:ea typeface="PingFang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Kidney disease prediction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Breast Cancer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5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Data science process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Exploring your data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Clean your data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r>
                        <a:rPr b="0" lang="en-US" sz="1400" spc="-1" strike="noStrike">
                          <a:latin typeface="Arial"/>
                        </a:rPr>
                        <a:t>Evaluate your model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Sequence Data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Genomics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Self-service genetic testing (23andme)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Prenatal screening (Counsyl)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Pre-exposure allergy prediction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Asthma anticipation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Resistance to deadly viruses (West Nile, Ebola)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GMO humans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Prenatal Screening and Genetic Diagnostic Tests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GMO (selection and breeding)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Prenatal screening is effectively GMO of humans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Reduce disease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Unsuccessful CRISPR to cure  beta thalassemia in human embryo (2015)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Resistance to disease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Ebola survivors may have resistance encoded in their genome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Unsuccessful CRISPR for AIDS resistance in germ line (2016, China)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Twins with partial AIDS resistance engineered (2018, China)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rcRect l="5668" t="19556" r="8904" b="13681"/>
          <a:stretch/>
        </p:blipFill>
        <p:spPr>
          <a:xfrm rot="16206600">
            <a:off x="5096880" y="615600"/>
            <a:ext cx="3243960" cy="3380400"/>
          </a:xfrm>
          <a:prstGeom prst="rect">
            <a:avLst/>
          </a:prstGeom>
          <a:ln>
            <a:noFill/>
          </a:ln>
        </p:spPr>
      </p:pic>
      <p:sp>
        <p:nvSpPr>
          <p:cNvPr id="308" name="TextShape 3"/>
          <p:cNvSpPr txBox="1"/>
          <p:nvPr/>
        </p:nvSpPr>
        <p:spPr>
          <a:xfrm>
            <a:off x="4448880" y="4023360"/>
            <a:ext cx="4512240" cy="61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184da3"/>
                </a:solidFill>
                <a:latin typeface="Arial"/>
              </a:rPr>
              <a:t>“</a:t>
            </a:r>
            <a:r>
              <a:rPr b="1" lang="en-US" sz="1800" spc="-1" strike="noStrike">
                <a:solidFill>
                  <a:srgbClr val="184da3"/>
                </a:solidFill>
                <a:latin typeface="Arial"/>
              </a:rPr>
              <a:t>She’s genetically modified, you know.”</a:t>
            </a:r>
            <a:endParaRPr b="0" lang="en-US" sz="1800" spc="-1" strike="noStrike">
              <a:latin typeface="Arial"/>
            </a:endParaRPr>
          </a:p>
          <a:p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               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</a:rPr>
              <a:t>– 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</a:rPr>
              <a:t>M. E. McNair, New Yorker Dec 27, 2019</a:t>
            </a:r>
            <a:r>
              <a:rPr b="1" lang="en-US" sz="1800" spc="-1" strike="noStrike">
                <a:solidFill>
                  <a:srgbClr val="184da3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Gene Editing Ethics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549000" y="1314720"/>
            <a:ext cx="73148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Data Science has created a new strain of GMO humans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Prenatal screening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GMHs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When is it Ethical?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Reduce disease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Resistance to disease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Ebola survivors may have resistance encoded in their genome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Unsuccessful CRISPR for AIDS resistance in germ line (2016, China)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Twins with partial AIDS resistance engineered (2018, China)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Performance enhancement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Radiation resistance to work in nuclear power plants or interplanetary travel?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3917160" y="2299680"/>
            <a:ext cx="727920" cy="584640"/>
          </a:xfrm>
          <a:prstGeom prst="rect">
            <a:avLst/>
          </a:prstGeom>
          <a:ln>
            <a:noFill/>
          </a:ln>
        </p:spPr>
      </p:pic>
      <p:sp>
        <p:nvSpPr>
          <p:cNvPr id="312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Smoking → Lung Disease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5848560" y="2236680"/>
            <a:ext cx="5540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3465a4"/>
                </a:solidFill>
                <a:latin typeface="Arial"/>
              </a:rPr>
              <a:t>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6433200" y="2483280"/>
            <a:ext cx="1097280" cy="274320"/>
          </a:xfrm>
          <a:custGeom>
            <a:avLst/>
            <a:gdLst/>
            <a:ahLst/>
            <a:rect l="0" t="0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b2b2b2"/>
          </a:solidFill>
          <a:ln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TextShape 4"/>
          <p:cNvSpPr txBox="1"/>
          <p:nvPr/>
        </p:nvSpPr>
        <p:spPr>
          <a:xfrm>
            <a:off x="7597440" y="2225160"/>
            <a:ext cx="5846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ef413d"/>
                </a:solidFill>
                <a:latin typeface="Arial"/>
              </a:rPr>
              <a:t>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6" name="TextShape 5"/>
          <p:cNvSpPr txBox="1"/>
          <p:nvPr/>
        </p:nvSpPr>
        <p:spPr>
          <a:xfrm>
            <a:off x="5220720" y="2832480"/>
            <a:ext cx="155376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3465a4"/>
                </a:solidFill>
                <a:latin typeface="Arial"/>
              </a:rPr>
              <a:t>Smoking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TextShape 6"/>
          <p:cNvSpPr txBox="1"/>
          <p:nvPr/>
        </p:nvSpPr>
        <p:spPr>
          <a:xfrm>
            <a:off x="7359120" y="2832840"/>
            <a:ext cx="124488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ef413d"/>
                </a:solidFill>
                <a:latin typeface="Arial"/>
              </a:rPr>
              <a:t>Cancer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rcRect l="0" t="7669" r="59440" b="24570"/>
          <a:stretch/>
        </p:blipFill>
        <p:spPr>
          <a:xfrm>
            <a:off x="257760" y="2319120"/>
            <a:ext cx="2410200" cy="210276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19" name="TextShape 7"/>
          <p:cNvSpPr txBox="1"/>
          <p:nvPr/>
        </p:nvSpPr>
        <p:spPr>
          <a:xfrm>
            <a:off x="917280" y="304344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28%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TextShape 8"/>
          <p:cNvSpPr txBox="1"/>
          <p:nvPr/>
        </p:nvSpPr>
        <p:spPr>
          <a:xfrm>
            <a:off x="1499040" y="330552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4%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TextShape 9"/>
          <p:cNvSpPr txBox="1"/>
          <p:nvPr/>
        </p:nvSpPr>
        <p:spPr>
          <a:xfrm>
            <a:off x="238320" y="1931040"/>
            <a:ext cx="2783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Daily smokers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3"/>
          <a:srcRect l="0" t="10871" r="64289" b="34764"/>
          <a:stretch/>
        </p:blipFill>
        <p:spPr>
          <a:xfrm>
            <a:off x="2823840" y="2299680"/>
            <a:ext cx="2113920" cy="2113920"/>
          </a:xfrm>
          <a:prstGeom prst="rect">
            <a:avLst/>
          </a:prstGeom>
          <a:ln w="54720">
            <a:solidFill>
              <a:srgbClr val="ef413d"/>
            </a:solidFill>
            <a:round/>
          </a:ln>
        </p:spPr>
      </p:pic>
      <p:sp>
        <p:nvSpPr>
          <p:cNvPr id="323" name="CustomShape 10"/>
          <p:cNvSpPr/>
          <p:nvPr/>
        </p:nvSpPr>
        <p:spPr>
          <a:xfrm>
            <a:off x="1479600" y="3050640"/>
            <a:ext cx="1995120" cy="274320"/>
          </a:xfrm>
          <a:custGeom>
            <a:avLst/>
            <a:gdLst/>
            <a:ahLst/>
            <a:rect l="0" t="0" r="r" b="b"/>
            <a:pathLst>
              <a:path w="5544" h="764">
                <a:moveTo>
                  <a:pt x="0" y="174"/>
                </a:moveTo>
                <a:lnTo>
                  <a:pt x="4609" y="174"/>
                </a:lnTo>
                <a:lnTo>
                  <a:pt x="4609" y="0"/>
                </a:lnTo>
                <a:lnTo>
                  <a:pt x="5543" y="381"/>
                </a:lnTo>
                <a:lnTo>
                  <a:pt x="4609" y="763"/>
                </a:lnTo>
                <a:lnTo>
                  <a:pt x="4609" y="588"/>
                </a:lnTo>
                <a:lnTo>
                  <a:pt x="0" y="588"/>
                </a:lnTo>
                <a:lnTo>
                  <a:pt x="0" y="17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TextShape 11"/>
          <p:cNvSpPr txBox="1"/>
          <p:nvPr/>
        </p:nvSpPr>
        <p:spPr>
          <a:xfrm>
            <a:off x="2743200" y="1398240"/>
            <a:ext cx="2103480" cy="116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Lung &amp; Bronchus Death Rates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(per 100,000)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12"/>
          <p:cNvSpPr/>
          <p:nvPr/>
        </p:nvSpPr>
        <p:spPr>
          <a:xfrm>
            <a:off x="1987200" y="3311280"/>
            <a:ext cx="2036160" cy="274320"/>
          </a:xfrm>
          <a:custGeom>
            <a:avLst/>
            <a:gdLst/>
            <a:ahLst/>
            <a:rect l="0" t="0" r="r" b="b"/>
            <a:pathLst>
              <a:path w="5658" h="764">
                <a:moveTo>
                  <a:pt x="0" y="174"/>
                </a:moveTo>
                <a:lnTo>
                  <a:pt x="4703" y="174"/>
                </a:lnTo>
                <a:lnTo>
                  <a:pt x="4703" y="0"/>
                </a:lnTo>
                <a:lnTo>
                  <a:pt x="5657" y="381"/>
                </a:lnTo>
                <a:lnTo>
                  <a:pt x="4703" y="763"/>
                </a:lnTo>
                <a:lnTo>
                  <a:pt x="4703" y="588"/>
                </a:lnTo>
                <a:lnTo>
                  <a:pt x="0" y="588"/>
                </a:lnTo>
                <a:lnTo>
                  <a:pt x="0" y="17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TextShape 13"/>
          <p:cNvSpPr txBox="1"/>
          <p:nvPr/>
        </p:nvSpPr>
        <p:spPr>
          <a:xfrm>
            <a:off x="3444480" y="2995200"/>
            <a:ext cx="45720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e181e"/>
                </a:solidFill>
                <a:latin typeface="Arial"/>
              </a:rPr>
              <a:t>43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TextShape 14"/>
          <p:cNvSpPr txBox="1"/>
          <p:nvPr/>
        </p:nvSpPr>
        <p:spPr>
          <a:xfrm>
            <a:off x="3954240" y="326664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e181e"/>
                </a:solidFill>
                <a:latin typeface="Arial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TextShape 15"/>
          <p:cNvSpPr txBox="1"/>
          <p:nvPr/>
        </p:nvSpPr>
        <p:spPr>
          <a:xfrm>
            <a:off x="5821200" y="1527120"/>
            <a:ext cx="637920" cy="91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6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28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TextShape 16"/>
          <p:cNvSpPr txBox="1"/>
          <p:nvPr/>
        </p:nvSpPr>
        <p:spPr>
          <a:xfrm>
            <a:off x="7650000" y="1527120"/>
            <a:ext cx="433800" cy="91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2243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TextShape 17"/>
          <p:cNvSpPr txBox="1"/>
          <p:nvPr/>
        </p:nvSpPr>
        <p:spPr>
          <a:xfrm>
            <a:off x="6309360" y="1527120"/>
            <a:ext cx="13406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California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Nevada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Utah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TextShape 18"/>
          <p:cNvSpPr txBox="1"/>
          <p:nvPr/>
        </p:nvSpPr>
        <p:spPr>
          <a:xfrm>
            <a:off x="6309360" y="3283560"/>
            <a:ext cx="14630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99.98% Correlation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2% P-value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TextShape 19"/>
          <p:cNvSpPr txBox="1"/>
          <p:nvPr/>
        </p:nvSpPr>
        <p:spPr>
          <a:xfrm>
            <a:off x="822960" y="365760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6%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3" name="TextShape 20"/>
          <p:cNvSpPr txBox="1"/>
          <p:nvPr/>
        </p:nvSpPr>
        <p:spPr>
          <a:xfrm>
            <a:off x="3954240" y="326664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e181e"/>
                </a:solidFill>
                <a:latin typeface="Arial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4" name="TextShape 21"/>
          <p:cNvSpPr txBox="1"/>
          <p:nvPr/>
        </p:nvSpPr>
        <p:spPr>
          <a:xfrm>
            <a:off x="3291840" y="3632400"/>
            <a:ext cx="6400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e181e"/>
                </a:solidFill>
                <a:latin typeface="Arial"/>
              </a:rPr>
              <a:t>22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Example Application: Predict Kidney Disease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640440" y="1565640"/>
            <a:ext cx="3394080" cy="1909080"/>
          </a:xfrm>
          <a:prstGeom prst="rect">
            <a:avLst/>
          </a:prstGeom>
          <a:ln>
            <a:noFill/>
          </a:ln>
        </p:spPr>
      </p:pic>
      <p:sp>
        <p:nvSpPr>
          <p:cNvPr id="337" name="TextShape 2"/>
          <p:cNvSpPr txBox="1"/>
          <p:nvPr/>
        </p:nvSpPr>
        <p:spPr>
          <a:xfrm>
            <a:off x="4374360" y="1280160"/>
            <a:ext cx="431244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Clinical records can predict Kidney failure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 days in advance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55% accuracy for acute problems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90% accuracy for serious issues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Arial Unicode MS"/>
              </a:rPr>
              <a:t>Dataset: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100% UK citizens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100% military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90% male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1216800" y="3493800"/>
            <a:ext cx="22579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DeepMind (London)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Precision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Of all the positive results how many were correct?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Positive predictive value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True positive rate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True_Positive_Count / (True_Positive_Count + False_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Positive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_Count)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Recall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Of all the patients with the disease how many were correctly “recalled” (predicted) by the test?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Sensitivity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True_Positive_Count / (True_Positive_Count + False_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Negative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_Count)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673560" y="1828800"/>
            <a:ext cx="3185280" cy="2654280"/>
          </a:xfrm>
          <a:prstGeom prst="rect">
            <a:avLst/>
          </a:prstGeom>
          <a:ln>
            <a:noFill/>
          </a:ln>
        </p:spPr>
      </p:pic>
      <p:graphicFrame>
        <p:nvGraphicFramePr>
          <p:cNvPr id="344" name=""/>
          <p:cNvGraphicFramePr/>
          <p:nvPr/>
        </p:nvGraphicFramePr>
        <p:xfrm>
          <a:off x="3383280" y="731520"/>
          <a:ext cx="5759640" cy="323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5" name="TextShape 1"/>
          <p:cNvSpPr txBox="1"/>
          <p:nvPr/>
        </p:nvSpPr>
        <p:spPr>
          <a:xfrm>
            <a:off x="549360" y="18324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Correlation enables prediction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2926080" y="4483080"/>
            <a:ext cx="46634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Breast Cancer Rates 2011: </a:t>
            </a:r>
            <a:r>
              <a:rPr b="0" lang="en-US" sz="1800" spc="-1" strike="noStrike">
                <a:latin typeface="Arial"/>
                <a:hlinkClick r:id="rId3"/>
              </a:rPr>
              <a:t>bit.ly/ucsdbreast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Correlation is not enough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Computers are good at finding patterns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But often those patterns are “spurious correlation”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822960" y="2346120"/>
            <a:ext cx="6035040" cy="237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The “Bradford Hill Criteria”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1. Consistency: multiple studies, datasets, subjects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2. Strength: correlation magnitude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3. Dose-response: increased dose = increased effect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4. Specificity: 1 effect rather than many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5. Temporal relationship: cause before effect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6. Coherence: biological plausibility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599480"/>
            <a:ext cx="438912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Big picture → microscopic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Population → patient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Theory →  example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Epidemiology →  biology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rcRect l="9193" t="8031" r="8046" b="9203"/>
          <a:stretch/>
        </p:blipFill>
        <p:spPr>
          <a:xfrm>
            <a:off x="4846320" y="914400"/>
            <a:ext cx="3108960" cy="31089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6492240" y="2926080"/>
            <a:ext cx="2011680" cy="2011680"/>
          </a:xfrm>
          <a:prstGeom prst="rect">
            <a:avLst/>
          </a:prstGeom>
          <a:ln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457560" y="36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Learning Progression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46" name="CustomShape 3"/>
          <p:cNvSpPr/>
          <p:nvPr/>
        </p:nvSpPr>
        <p:spPr>
          <a:xfrm rot="2124000">
            <a:off x="6143400" y="2606400"/>
            <a:ext cx="1091520" cy="941760"/>
          </a:xfrm>
          <a:custGeom>
            <a:avLst/>
            <a:gdLst/>
            <a:ahLst/>
            <a:rect l="0" t="0" r="r" b="b"/>
            <a:pathLst>
              <a:path w="3035" h="2618">
                <a:moveTo>
                  <a:pt x="1" y="722"/>
                </a:moveTo>
                <a:lnTo>
                  <a:pt x="1690" y="722"/>
                </a:lnTo>
                <a:lnTo>
                  <a:pt x="1691" y="0"/>
                </a:lnTo>
                <a:lnTo>
                  <a:pt x="3034" y="1308"/>
                </a:lnTo>
                <a:lnTo>
                  <a:pt x="1691" y="2617"/>
                </a:lnTo>
                <a:lnTo>
                  <a:pt x="1690" y="1894"/>
                </a:lnTo>
                <a:lnTo>
                  <a:pt x="0" y="1894"/>
                </a:lnTo>
                <a:lnTo>
                  <a:pt x="1" y="72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Cause or Confounder?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657600" y="4023360"/>
            <a:ext cx="8229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"/>
          <p:cNvSpPr/>
          <p:nvPr/>
        </p:nvSpPr>
        <p:spPr>
          <a:xfrm>
            <a:off x="457200" y="1554480"/>
            <a:ext cx="1645920" cy="822960"/>
          </a:xfrm>
          <a:custGeom>
            <a:avLst/>
            <a:gdLst/>
            <a:ahLst/>
            <a:rect l="0" t="0" r="r" b="b"/>
            <a:pathLst>
              <a:path w="4574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4191" y="2287"/>
                </a:lnTo>
                <a:lnTo>
                  <a:pt x="4192" y="2287"/>
                </a:lnTo>
                <a:cubicBezTo>
                  <a:pt x="4259" y="2287"/>
                  <a:pt x="4324" y="2269"/>
                  <a:pt x="4382" y="2236"/>
                </a:cubicBezTo>
                <a:cubicBezTo>
                  <a:pt x="4440" y="2202"/>
                  <a:pt x="4488" y="2154"/>
                  <a:pt x="4522" y="2096"/>
                </a:cubicBezTo>
                <a:cubicBezTo>
                  <a:pt x="4555" y="2038"/>
                  <a:pt x="4573" y="1973"/>
                  <a:pt x="4573" y="1906"/>
                </a:cubicBezTo>
                <a:lnTo>
                  <a:pt x="4573" y="381"/>
                </a:lnTo>
                <a:lnTo>
                  <a:pt x="4573" y="381"/>
                </a:lnTo>
                <a:lnTo>
                  <a:pt x="4573" y="381"/>
                </a:lnTo>
                <a:cubicBezTo>
                  <a:pt x="4573" y="314"/>
                  <a:pt x="4555" y="249"/>
                  <a:pt x="4522" y="191"/>
                </a:cubicBezTo>
                <a:cubicBezTo>
                  <a:pt x="4488" y="133"/>
                  <a:pt x="4440" y="85"/>
                  <a:pt x="4382" y="51"/>
                </a:cubicBezTo>
                <a:cubicBezTo>
                  <a:pt x="4324" y="18"/>
                  <a:pt x="4259" y="0"/>
                  <a:pt x="4192" y="0"/>
                </a:cubicBez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Mammogram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frequency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2651760" y="1554480"/>
            <a:ext cx="1097280" cy="822960"/>
          </a:xfrm>
          <a:custGeom>
            <a:avLst/>
            <a:gdLst/>
            <a:ahLst/>
            <a:rect l="0" t="0" r="r" b="b"/>
            <a:pathLst>
              <a:path w="3050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2667" y="2287"/>
                </a:lnTo>
                <a:lnTo>
                  <a:pt x="2668" y="2287"/>
                </a:lnTo>
                <a:cubicBezTo>
                  <a:pt x="2735" y="2287"/>
                  <a:pt x="2800" y="2269"/>
                  <a:pt x="2858" y="2236"/>
                </a:cubicBezTo>
                <a:cubicBezTo>
                  <a:pt x="2916" y="2202"/>
                  <a:pt x="2964" y="2154"/>
                  <a:pt x="2998" y="2096"/>
                </a:cubicBezTo>
                <a:cubicBezTo>
                  <a:pt x="3031" y="2038"/>
                  <a:pt x="3049" y="1973"/>
                  <a:pt x="3049" y="1906"/>
                </a:cubicBezTo>
                <a:lnTo>
                  <a:pt x="3048" y="381"/>
                </a:lnTo>
                <a:lnTo>
                  <a:pt x="3049" y="381"/>
                </a:lnTo>
                <a:lnTo>
                  <a:pt x="3049" y="381"/>
                </a:lnTo>
                <a:cubicBezTo>
                  <a:pt x="3049" y="314"/>
                  <a:pt x="3031" y="249"/>
                  <a:pt x="2998" y="191"/>
                </a:cubicBezTo>
                <a:cubicBezTo>
                  <a:pt x="2964" y="133"/>
                  <a:pt x="2916" y="85"/>
                  <a:pt x="2858" y="51"/>
                </a:cubicBezTo>
                <a:cubicBezTo>
                  <a:pt x="2800" y="18"/>
                  <a:pt x="2735" y="0"/>
                  <a:pt x="2668" y="0"/>
                </a:cubicBez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Wealth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4206240" y="1573920"/>
            <a:ext cx="1097280" cy="822960"/>
          </a:xfrm>
          <a:custGeom>
            <a:avLst/>
            <a:gdLst/>
            <a:ahLst/>
            <a:rect l="0" t="0" r="r" b="b"/>
            <a:pathLst>
              <a:path w="3050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2667" y="2287"/>
                </a:lnTo>
                <a:lnTo>
                  <a:pt x="2668" y="2287"/>
                </a:lnTo>
                <a:cubicBezTo>
                  <a:pt x="2735" y="2287"/>
                  <a:pt x="2800" y="2269"/>
                  <a:pt x="2858" y="2236"/>
                </a:cubicBezTo>
                <a:cubicBezTo>
                  <a:pt x="2916" y="2202"/>
                  <a:pt x="2964" y="2154"/>
                  <a:pt x="2998" y="2096"/>
                </a:cubicBezTo>
                <a:cubicBezTo>
                  <a:pt x="3031" y="2038"/>
                  <a:pt x="3049" y="1973"/>
                  <a:pt x="3049" y="1906"/>
                </a:cubicBezTo>
                <a:lnTo>
                  <a:pt x="3048" y="381"/>
                </a:lnTo>
                <a:lnTo>
                  <a:pt x="3049" y="381"/>
                </a:lnTo>
                <a:lnTo>
                  <a:pt x="3049" y="381"/>
                </a:lnTo>
                <a:cubicBezTo>
                  <a:pt x="3049" y="314"/>
                  <a:pt x="3031" y="249"/>
                  <a:pt x="2998" y="191"/>
                </a:cubicBezTo>
                <a:cubicBezTo>
                  <a:pt x="2964" y="133"/>
                  <a:pt x="2916" y="85"/>
                  <a:pt x="2858" y="51"/>
                </a:cubicBezTo>
                <a:cubicBezTo>
                  <a:pt x="2800" y="18"/>
                  <a:pt x="2735" y="0"/>
                  <a:pt x="2668" y="0"/>
                </a:cubicBez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Ethnicity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CustomShape 6"/>
          <p:cNvSpPr/>
          <p:nvPr/>
        </p:nvSpPr>
        <p:spPr>
          <a:xfrm>
            <a:off x="7040880" y="1005840"/>
            <a:ext cx="1645920" cy="2919600"/>
          </a:xfrm>
          <a:custGeom>
            <a:avLst/>
            <a:gdLst/>
            <a:ahLst/>
            <a:rect l="0" t="0" r="r" b="b"/>
            <a:pathLst>
              <a:path w="4574" h="8112">
                <a:moveTo>
                  <a:pt x="762" y="0"/>
                </a:moveTo>
                <a:lnTo>
                  <a:pt x="762" y="0"/>
                </a:lnTo>
                <a:cubicBezTo>
                  <a:pt x="628" y="0"/>
                  <a:pt x="497" y="35"/>
                  <a:pt x="381" y="102"/>
                </a:cubicBezTo>
                <a:cubicBezTo>
                  <a:pt x="265" y="169"/>
                  <a:pt x="169" y="265"/>
                  <a:pt x="102" y="381"/>
                </a:cubicBezTo>
                <a:cubicBezTo>
                  <a:pt x="35" y="497"/>
                  <a:pt x="0" y="628"/>
                  <a:pt x="0" y="762"/>
                </a:cubicBezTo>
                <a:lnTo>
                  <a:pt x="0" y="7348"/>
                </a:lnTo>
                <a:lnTo>
                  <a:pt x="0" y="7349"/>
                </a:lnTo>
                <a:cubicBezTo>
                  <a:pt x="0" y="7483"/>
                  <a:pt x="35" y="7614"/>
                  <a:pt x="102" y="7730"/>
                </a:cubicBezTo>
                <a:cubicBezTo>
                  <a:pt x="169" y="7846"/>
                  <a:pt x="265" y="7942"/>
                  <a:pt x="381" y="8009"/>
                </a:cubicBezTo>
                <a:cubicBezTo>
                  <a:pt x="497" y="8076"/>
                  <a:pt x="628" y="8111"/>
                  <a:pt x="762" y="8111"/>
                </a:cubicBezTo>
                <a:lnTo>
                  <a:pt x="3810" y="8111"/>
                </a:lnTo>
                <a:lnTo>
                  <a:pt x="3811" y="8111"/>
                </a:lnTo>
                <a:cubicBezTo>
                  <a:pt x="3945" y="8111"/>
                  <a:pt x="4076" y="8076"/>
                  <a:pt x="4192" y="8009"/>
                </a:cubicBezTo>
                <a:cubicBezTo>
                  <a:pt x="4308" y="7942"/>
                  <a:pt x="4404" y="7846"/>
                  <a:pt x="4471" y="7730"/>
                </a:cubicBezTo>
                <a:cubicBezTo>
                  <a:pt x="4538" y="7614"/>
                  <a:pt x="4573" y="7483"/>
                  <a:pt x="4573" y="7349"/>
                </a:cubicBezTo>
                <a:lnTo>
                  <a:pt x="4573" y="762"/>
                </a:lnTo>
                <a:lnTo>
                  <a:pt x="4573" y="762"/>
                </a:lnTo>
                <a:lnTo>
                  <a:pt x="4573" y="762"/>
                </a:lnTo>
                <a:cubicBezTo>
                  <a:pt x="4573" y="628"/>
                  <a:pt x="4538" y="497"/>
                  <a:pt x="4471" y="381"/>
                </a:cubicBezTo>
                <a:cubicBezTo>
                  <a:pt x="4404" y="265"/>
                  <a:pt x="4308" y="169"/>
                  <a:pt x="4192" y="102"/>
                </a:cubicBezTo>
                <a:cubicBezTo>
                  <a:pt x="4076" y="35"/>
                  <a:pt x="3945" y="0"/>
                  <a:pt x="3811" y="0"/>
                </a:cubicBezTo>
                <a:lnTo>
                  <a:pt x="762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Other?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age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genetics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diet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environment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pregnancy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surgery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drugs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education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urban/rural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CustomShape 7"/>
          <p:cNvSpPr/>
          <p:nvPr/>
        </p:nvSpPr>
        <p:spPr>
          <a:xfrm>
            <a:off x="3566160" y="3566160"/>
            <a:ext cx="1097280" cy="822960"/>
          </a:xfrm>
          <a:custGeom>
            <a:avLst/>
            <a:gdLst/>
            <a:ahLst/>
            <a:rect l="0" t="0" r="r" b="b"/>
            <a:pathLst>
              <a:path w="3050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2667" y="2287"/>
                </a:lnTo>
                <a:lnTo>
                  <a:pt x="2668" y="2287"/>
                </a:lnTo>
                <a:cubicBezTo>
                  <a:pt x="2735" y="2287"/>
                  <a:pt x="2800" y="2269"/>
                  <a:pt x="2858" y="2236"/>
                </a:cubicBezTo>
                <a:cubicBezTo>
                  <a:pt x="2916" y="2202"/>
                  <a:pt x="2964" y="2154"/>
                  <a:pt x="2998" y="2096"/>
                </a:cubicBezTo>
                <a:cubicBezTo>
                  <a:pt x="3031" y="2038"/>
                  <a:pt x="3049" y="1973"/>
                  <a:pt x="3049" y="1906"/>
                </a:cubicBezTo>
                <a:lnTo>
                  <a:pt x="3048" y="381"/>
                </a:lnTo>
                <a:lnTo>
                  <a:pt x="3049" y="381"/>
                </a:lnTo>
                <a:lnTo>
                  <a:pt x="3049" y="381"/>
                </a:lnTo>
                <a:cubicBezTo>
                  <a:pt x="3049" y="314"/>
                  <a:pt x="3031" y="249"/>
                  <a:pt x="2998" y="191"/>
                </a:cubicBezTo>
                <a:cubicBezTo>
                  <a:pt x="2964" y="133"/>
                  <a:pt x="2916" y="85"/>
                  <a:pt x="2858" y="51"/>
                </a:cubicBezTo>
                <a:cubicBezTo>
                  <a:pt x="2800" y="18"/>
                  <a:pt x="2735" y="0"/>
                  <a:pt x="2668" y="0"/>
                </a:cubicBezTo>
                <a:lnTo>
                  <a:pt x="381" y="0"/>
                </a:lnTo>
              </a:path>
            </a:pathLst>
          </a:custGeom>
          <a:solidFill>
            <a:srgbClr val="ef413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Cancer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death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rate</a:t>
            </a:r>
            <a:endParaRPr b="1" lang="en-US" sz="1800" spc="-1" strike="noStrike">
              <a:latin typeface="Arial"/>
            </a:endParaRPr>
          </a:p>
        </p:txBody>
      </p:sp>
      <p:cxnSp>
        <p:nvCxnSpPr>
          <p:cNvPr id="359" name="Line 8"/>
          <p:cNvCxnSpPr>
            <a:stCxn id="354" idx="2"/>
            <a:endCxn id="358" idx="1"/>
          </p:cNvCxnSpPr>
          <p:nvPr/>
        </p:nvCxnSpPr>
        <p:spPr>
          <a:xfrm>
            <a:off x="1280160" y="2377440"/>
            <a:ext cx="2286360" cy="1600560"/>
          </a:xfrm>
          <a:prstGeom prst="straightConnector1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60" name="Line 9"/>
          <p:cNvCxnSpPr>
            <a:stCxn id="355" idx="2"/>
          </p:cNvCxnSpPr>
          <p:nvPr/>
        </p:nvCxnSpPr>
        <p:spPr>
          <a:xfrm>
            <a:off x="3200400" y="2377440"/>
            <a:ext cx="901440" cy="1175400"/>
          </a:xfrm>
          <a:prstGeom prst="straightConnector1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61" name="Line 10"/>
          <p:cNvCxnSpPr>
            <a:stCxn id="356" idx="2"/>
            <a:endCxn id="360" idx="2"/>
          </p:cNvCxnSpPr>
          <p:nvPr/>
        </p:nvCxnSpPr>
        <p:spPr>
          <a:xfrm flipH="1">
            <a:off x="4101480" y="2396880"/>
            <a:ext cx="653760" cy="1155960"/>
          </a:xfrm>
          <a:prstGeom prst="straightConnector1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62" name="Line 11"/>
          <p:cNvCxnSpPr>
            <a:stCxn id="357" idx="2"/>
            <a:endCxn id="358" idx="3"/>
          </p:cNvCxnSpPr>
          <p:nvPr/>
        </p:nvCxnSpPr>
        <p:spPr>
          <a:xfrm flipH="1">
            <a:off x="4663440" y="3925440"/>
            <a:ext cx="3200760" cy="52560"/>
          </a:xfrm>
          <a:prstGeom prst="straightConnector1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363" name="CustomShape 12"/>
          <p:cNvSpPr/>
          <p:nvPr/>
        </p:nvSpPr>
        <p:spPr>
          <a:xfrm>
            <a:off x="5652720" y="1554480"/>
            <a:ext cx="1097280" cy="822960"/>
          </a:xfrm>
          <a:custGeom>
            <a:avLst/>
            <a:gdLst/>
            <a:ahLst/>
            <a:rect l="0" t="0" r="r" b="b"/>
            <a:pathLst>
              <a:path w="3050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2667" y="2287"/>
                </a:lnTo>
                <a:lnTo>
                  <a:pt x="2668" y="2287"/>
                </a:lnTo>
                <a:cubicBezTo>
                  <a:pt x="2735" y="2287"/>
                  <a:pt x="2800" y="2269"/>
                  <a:pt x="2858" y="2236"/>
                </a:cubicBezTo>
                <a:cubicBezTo>
                  <a:pt x="2916" y="2202"/>
                  <a:pt x="2964" y="2154"/>
                  <a:pt x="2998" y="2096"/>
                </a:cubicBezTo>
                <a:cubicBezTo>
                  <a:pt x="3031" y="2038"/>
                  <a:pt x="3049" y="1973"/>
                  <a:pt x="3049" y="1906"/>
                </a:cubicBezTo>
                <a:lnTo>
                  <a:pt x="3048" y="381"/>
                </a:lnTo>
                <a:lnTo>
                  <a:pt x="3049" y="381"/>
                </a:lnTo>
                <a:lnTo>
                  <a:pt x="3049" y="381"/>
                </a:lnTo>
                <a:cubicBezTo>
                  <a:pt x="3049" y="314"/>
                  <a:pt x="3031" y="249"/>
                  <a:pt x="2998" y="191"/>
                </a:cubicBezTo>
                <a:cubicBezTo>
                  <a:pt x="2964" y="133"/>
                  <a:pt x="2916" y="85"/>
                  <a:pt x="2858" y="51"/>
                </a:cubicBezTo>
                <a:cubicBezTo>
                  <a:pt x="2800" y="18"/>
                  <a:pt x="2735" y="0"/>
                  <a:pt x="2668" y="0"/>
                </a:cubicBez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Gender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364" name="Line 13"/>
          <p:cNvCxnSpPr>
            <a:stCxn id="363" idx="2"/>
            <a:endCxn id="358" idx="3"/>
          </p:cNvCxnSpPr>
          <p:nvPr/>
        </p:nvCxnSpPr>
        <p:spPr>
          <a:xfrm flipH="1">
            <a:off x="4663440" y="2377440"/>
            <a:ext cx="1538280" cy="1600560"/>
          </a:xfrm>
          <a:prstGeom prst="straightConnector1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0" y="1929960"/>
            <a:ext cx="9143640" cy="987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1000"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42852"/>
                </a:solidFill>
                <a:latin typeface="Avenir Next"/>
              </a:rPr>
              <a:t>Assignments</a:t>
            </a:r>
            <a:endParaRPr b="0" lang="en-US" sz="5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279000" y="501120"/>
            <a:ext cx="8686440" cy="319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ts val="5800"/>
              </a:lnSpc>
            </a:pPr>
            <a:r>
              <a:rPr b="1" lang="en-US" sz="3200" spc="-1" strike="noStrike">
                <a:solidFill>
                  <a:srgbClr val="103259"/>
                </a:solidFill>
                <a:latin typeface="Roboto Thin"/>
                <a:ea typeface="Roboto Thin"/>
              </a:rPr>
              <a:t>Quiz</a:t>
            </a:r>
            <a:endParaRPr b="0" lang="en-US" sz="32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457200" y="983520"/>
            <a:ext cx="8321040" cy="40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Give two applications of </a:t>
            </a:r>
            <a:r>
              <a:rPr b="1" lang="en-US" sz="2400" spc="-1" strike="noStrike">
                <a:solidFill>
                  <a:srgbClr val="0d0d0d"/>
                </a:solidFill>
                <a:latin typeface="Roboto Light"/>
              </a:rPr>
              <a:t>Data Science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to Health care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How is </a:t>
            </a:r>
            <a:r>
              <a:rPr b="1" lang="en-US" sz="2400" spc="-1" strike="noStrike">
                <a:solidFill>
                  <a:srgbClr val="0d0d0d"/>
                </a:solidFill>
                <a:latin typeface="Roboto Light"/>
              </a:rPr>
              <a:t>Deep Learning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applicable to Health care?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Will </a:t>
            </a:r>
            <a:r>
              <a:rPr b="1" lang="en-US" sz="2400" spc="-1" strike="noStrike">
                <a:solidFill>
                  <a:srgbClr val="0d0d0d"/>
                </a:solidFill>
                <a:latin typeface="Roboto Light"/>
              </a:rPr>
              <a:t>Artificial Intelligence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replace doctors?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Why or why not?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If a blood test for a particular disease has a False Positive rate of 10% and a False Negative rate of 30%, what’s the test’s </a:t>
            </a:r>
            <a:r>
              <a:rPr b="0" i="1" lang="en-US" sz="2400" spc="-1" strike="noStrike">
                <a:solidFill>
                  <a:srgbClr val="0d0d0d"/>
                </a:solidFill>
                <a:latin typeface="Roboto Light"/>
              </a:rPr>
              <a:t>precision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 (positive predictive value) and  </a:t>
            </a:r>
            <a:r>
              <a:rPr b="0" i="1" lang="en-US" sz="2400" spc="-1" strike="noStrike">
                <a:solidFill>
                  <a:srgbClr val="0d0d0d"/>
                </a:solidFill>
                <a:latin typeface="Roboto Light"/>
              </a:rPr>
              <a:t>recall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 (sensitivity)?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274320" y="2160"/>
            <a:ext cx="8686440" cy="14608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ts val="5800"/>
              </a:lnSpc>
            </a:pPr>
            <a:r>
              <a:rPr b="1" lang="en-US" sz="3200" spc="-1" strike="noStrike">
                <a:solidFill>
                  <a:srgbClr val="103259"/>
                </a:solidFill>
                <a:latin typeface="Roboto Thin"/>
                <a:ea typeface="Roboto Thin"/>
              </a:rPr>
              <a:t>Homework: Play with Neural Nets</a:t>
            </a:r>
            <a:endParaRPr b="0" lang="en-US" sz="32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57200" y="983520"/>
            <a:ext cx="7902720" cy="25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Visit playground.tensorflow.org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Select the spiral dataset and add 20% Noise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Add and remove different combinations of features: x1, x2, x1^2, x2^2, x1*x2, sin(x1), sin(x2) 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Play around with different numbers of “HIDDEN LAYERS” and neurons per layer. 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</a:rPr>
              <a:t>How many features, hidden layers and total neurons do you need achieve &lt; 15% test set loss?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7315200" y="1554480"/>
            <a:ext cx="758520" cy="7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457200" y="1347480"/>
            <a:ext cx="4572000" cy="340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History and philosophy first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Quintessential examples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Ask questions like Socrates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Take notes and share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Learn by teaching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Critical thinking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57560" y="36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Pedagogy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4738320" y="2011680"/>
            <a:ext cx="4450680" cy="1521000"/>
          </a:xfrm>
          <a:prstGeom prst="rect">
            <a:avLst/>
          </a:prstGeom>
          <a:ln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4937760" y="1645920"/>
            <a:ext cx="39319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  <a:hlinkClick r:id="rId2"/>
              </a:rPr>
              <a:t>Spurious correlation example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"/>
          <p:cNvGraphicFramePr/>
          <p:nvPr/>
        </p:nvGraphicFramePr>
        <p:xfrm>
          <a:off x="262080" y="772200"/>
          <a:ext cx="8777880" cy="4206240"/>
        </p:xfrm>
        <a:graphic>
          <a:graphicData uri="http://schemas.openxmlformats.org/drawingml/2006/table">
            <a:tbl>
              <a:tblPr/>
              <a:tblGrid>
                <a:gridCol w="505800"/>
                <a:gridCol w="3386520"/>
                <a:gridCol w="2608560"/>
                <a:gridCol w="2277360"/>
              </a:tblGrid>
              <a:tr h="-716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Wk.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Title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Topics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Exercise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818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Data Science in Healthcare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Application, terminology, pedagogy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anonymize dataset PII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Spreadsheet Data Science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ETL, exploration &amp; visualization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height, weight, BMI, gender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Statistics and Privacy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PII, causality, MLE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causal diagram “games”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Clinical Data Science, Machine Learning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Predictive models, Bayes’ rule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predict diabetes risk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Deep Learning &amp; Computer Vision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neural nets, radiology, cv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train diagnostic neural net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Natural Language Processing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virtual assistance, summarization, text mining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200" spc="-1" strike="noStrike">
                          <a:latin typeface="Arial"/>
                        </a:rPr>
                        <a:t>Mid-term Quiz!</a:t>
                      </a:r>
                      <a:endParaRPr b="1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Bioinformatics and genomics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Alignment, sequences, gene, chromosome, phenotype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sequence modeling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Assistive Technology &amp; Ethics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Tesla, Aira, OSHA, Gap Anal.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OCR vs. barcodes for pharma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Healthcare Systems Modeling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time series, business models, objective functions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Reduce hospital readmission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Public Health &amp; Epidemiology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GIS, spatio-temporal modeling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analyze opioid epidemic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0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Proj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Train your own healthcare model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find data, ETL, fit &amp; evaluate model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200" spc="-1" strike="noStrike">
                          <a:latin typeface="Arial"/>
                        </a:rPr>
                        <a:t>Fit/train a DS model!</a:t>
                      </a:r>
                      <a:endParaRPr b="1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52" name="TextShape 2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Syllabus with exercises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The Iron Triangle (1994)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017520" y="1919880"/>
            <a:ext cx="2834640" cy="2286000"/>
          </a:xfrm>
          <a:custGeom>
            <a:avLst/>
            <a:gdLst/>
            <a:ahLst/>
            <a:rect l="0" t="0" r="r" b="b"/>
            <a:pathLst>
              <a:path w="7876" h="6352">
                <a:moveTo>
                  <a:pt x="3937" y="6351"/>
                </a:moveTo>
                <a:lnTo>
                  <a:pt x="7875" y="0"/>
                </a:lnTo>
                <a:lnTo>
                  <a:pt x="0" y="0"/>
                </a:lnTo>
                <a:lnTo>
                  <a:pt x="3937" y="6351"/>
                </a:lnTo>
              </a:path>
            </a:pathLst>
          </a:custGeom>
          <a:noFill/>
          <a:ln cap="rnd" w="12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Shape 4"/>
          <p:cNvSpPr txBox="1"/>
          <p:nvPr/>
        </p:nvSpPr>
        <p:spPr>
          <a:xfrm>
            <a:off x="2194560" y="1151280"/>
            <a:ext cx="739440" cy="111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7200" spc="-1" strike="noStrike">
                <a:solidFill>
                  <a:srgbClr val="2b511a"/>
                </a:solidFill>
                <a:latin typeface="Arial"/>
              </a:rPr>
              <a:t>$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57" name="TextShape 5"/>
          <p:cNvSpPr txBox="1"/>
          <p:nvPr/>
        </p:nvSpPr>
        <p:spPr>
          <a:xfrm>
            <a:off x="866160" y="2140200"/>
            <a:ext cx="215136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Affordability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(Cost)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8" name="TextShape 6"/>
          <p:cNvSpPr txBox="1"/>
          <p:nvPr/>
        </p:nvSpPr>
        <p:spPr>
          <a:xfrm>
            <a:off x="6035040" y="2305440"/>
            <a:ext cx="1968480" cy="91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Quality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6035040" y="1311480"/>
            <a:ext cx="957960" cy="957960"/>
          </a:xfrm>
          <a:prstGeom prst="rect">
            <a:avLst/>
          </a:prstGeom>
          <a:ln>
            <a:noFill/>
          </a:ln>
        </p:spPr>
      </p:pic>
      <p:sp>
        <p:nvSpPr>
          <p:cNvPr id="160" name="CustomShape 7"/>
          <p:cNvSpPr/>
          <p:nvPr/>
        </p:nvSpPr>
        <p:spPr>
          <a:xfrm rot="19681200">
            <a:off x="4660200" y="2174760"/>
            <a:ext cx="731520" cy="365760"/>
          </a:xfrm>
          <a:custGeom>
            <a:avLst/>
            <a:gdLst/>
            <a:ahLst/>
            <a:rect l="0" t="0" r="r" b="b"/>
            <a:pathLst>
              <a:path w="2034" h="1018">
                <a:moveTo>
                  <a:pt x="0" y="253"/>
                </a:moveTo>
                <a:lnTo>
                  <a:pt x="1524" y="254"/>
                </a:lnTo>
                <a:lnTo>
                  <a:pt x="1525" y="0"/>
                </a:lnTo>
                <a:lnTo>
                  <a:pt x="2033" y="508"/>
                </a:lnTo>
                <a:lnTo>
                  <a:pt x="1524" y="1017"/>
                </a:lnTo>
                <a:lnTo>
                  <a:pt x="1524" y="761"/>
                </a:lnTo>
                <a:lnTo>
                  <a:pt x="0" y="761"/>
                </a:lnTo>
                <a:lnTo>
                  <a:pt x="0" y="25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8"/>
          <p:cNvSpPr/>
          <p:nvPr/>
        </p:nvSpPr>
        <p:spPr>
          <a:xfrm rot="5287800">
            <a:off x="4082400" y="3262680"/>
            <a:ext cx="731520" cy="373320"/>
          </a:xfrm>
          <a:custGeom>
            <a:avLst/>
            <a:gdLst/>
            <a:ahLst/>
            <a:rect l="0" t="0" r="r" b="b"/>
            <a:pathLst>
              <a:path w="2034" h="1039">
                <a:moveTo>
                  <a:pt x="0" y="258"/>
                </a:moveTo>
                <a:lnTo>
                  <a:pt x="1525" y="259"/>
                </a:lnTo>
                <a:lnTo>
                  <a:pt x="1526" y="0"/>
                </a:lnTo>
                <a:lnTo>
                  <a:pt x="2033" y="519"/>
                </a:lnTo>
                <a:lnTo>
                  <a:pt x="1525" y="1038"/>
                </a:lnTo>
                <a:lnTo>
                  <a:pt x="1525" y="777"/>
                </a:lnTo>
                <a:lnTo>
                  <a:pt x="0" y="777"/>
                </a:lnTo>
                <a:lnTo>
                  <a:pt x="0" y="258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9"/>
          <p:cNvSpPr/>
          <p:nvPr/>
        </p:nvSpPr>
        <p:spPr>
          <a:xfrm rot="1918800">
            <a:off x="3554640" y="2211120"/>
            <a:ext cx="731520" cy="365760"/>
          </a:xfrm>
          <a:custGeom>
            <a:avLst/>
            <a:gdLst/>
            <a:ahLst/>
            <a:rect l="0" t="0" r="r" b="b"/>
            <a:pathLst>
              <a:path w="2035" h="1018">
                <a:moveTo>
                  <a:pt x="2033" y="254"/>
                </a:moveTo>
                <a:lnTo>
                  <a:pt x="509" y="254"/>
                </a:lnTo>
                <a:lnTo>
                  <a:pt x="508" y="0"/>
                </a:lnTo>
                <a:lnTo>
                  <a:pt x="0" y="509"/>
                </a:lnTo>
                <a:lnTo>
                  <a:pt x="509" y="1017"/>
                </a:lnTo>
                <a:lnTo>
                  <a:pt x="509" y="762"/>
                </a:lnTo>
                <a:lnTo>
                  <a:pt x="2034" y="762"/>
                </a:lnTo>
                <a:lnTo>
                  <a:pt x="2033" y="2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4437000" y="3078000"/>
            <a:ext cx="1598040" cy="1598040"/>
          </a:xfrm>
          <a:prstGeom prst="rect">
            <a:avLst/>
          </a:prstGeom>
          <a:ln>
            <a:noFill/>
          </a:ln>
        </p:spPr>
      </p:pic>
      <p:sp>
        <p:nvSpPr>
          <p:cNvPr id="164" name="TextShape 10"/>
          <p:cNvSpPr txBox="1"/>
          <p:nvPr/>
        </p:nvSpPr>
        <p:spPr>
          <a:xfrm>
            <a:off x="2286000" y="3840480"/>
            <a:ext cx="1828800" cy="145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2800" spc="-1" strike="noStrike">
                <a:latin typeface="Arial"/>
              </a:rPr>
              <a:t>Access (Choice)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Spectrum: Data Science for Healthcare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1223280"/>
            <a:ext cx="8229240" cy="344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167" name="CustomShape 3"/>
          <p:cNvSpPr/>
          <p:nvPr/>
        </p:nvSpPr>
        <p:spPr>
          <a:xfrm rot="20900400">
            <a:off x="2253600" y="1550160"/>
            <a:ext cx="1920240" cy="2590920"/>
          </a:xfrm>
          <a:custGeom>
            <a:avLst/>
            <a:gdLst/>
            <a:ahLst/>
            <a:rect l="0" t="0" r="r" b="b"/>
            <a:pathLst>
              <a:path w="5336" h="7203">
                <a:moveTo>
                  <a:pt x="0" y="5"/>
                </a:moveTo>
                <a:lnTo>
                  <a:pt x="5335" y="0"/>
                </a:lnTo>
                <a:lnTo>
                  <a:pt x="4008" y="7199"/>
                </a:lnTo>
                <a:lnTo>
                  <a:pt x="1340" y="7202"/>
                </a:lnTo>
                <a:lnTo>
                  <a:pt x="0" y="5"/>
                </a:lnTo>
              </a:path>
            </a:pathLst>
          </a:custGeom>
          <a:solidFill>
            <a:srgbClr val="ff972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Statistics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 rot="901200">
            <a:off x="3522240" y="1495800"/>
            <a:ext cx="2046240" cy="2890800"/>
          </a:xfrm>
          <a:custGeom>
            <a:avLst/>
            <a:gdLst/>
            <a:ahLst/>
            <a:rect l="0" t="0" r="r" b="b"/>
            <a:pathLst>
              <a:path w="5685" h="8038">
                <a:moveTo>
                  <a:pt x="0" y="8"/>
                </a:moveTo>
                <a:lnTo>
                  <a:pt x="5684" y="0"/>
                </a:lnTo>
                <a:lnTo>
                  <a:pt x="4274" y="8033"/>
                </a:lnTo>
                <a:lnTo>
                  <a:pt x="1432" y="8037"/>
                </a:lnTo>
                <a:lnTo>
                  <a:pt x="0" y="8"/>
                </a:lnTo>
              </a:path>
            </a:pathLst>
          </a:custGeom>
          <a:solidFill>
            <a:srgbClr val="81d41a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Biology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 rot="21571200">
            <a:off x="2106720" y="1264320"/>
            <a:ext cx="3738600" cy="931320"/>
          </a:xfrm>
          <a:custGeom>
            <a:avLst/>
            <a:gdLst/>
            <a:ahLst/>
            <a:rect l="0" t="0" r="r" b="b"/>
            <a:pathLst>
              <a:path w="10387" h="2601">
                <a:moveTo>
                  <a:pt x="0" y="15"/>
                </a:moveTo>
                <a:lnTo>
                  <a:pt x="10386" y="0"/>
                </a:lnTo>
                <a:lnTo>
                  <a:pt x="8501" y="2590"/>
                </a:lnTo>
                <a:lnTo>
                  <a:pt x="1892" y="2600"/>
                </a:lnTo>
                <a:lnTo>
                  <a:pt x="0" y="15"/>
                </a:lnTo>
              </a:path>
            </a:pathLst>
          </a:custGeom>
          <a:solidFill>
            <a:srgbClr val="ffff38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Data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Science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 rot="1716000">
            <a:off x="3898440" y="1458000"/>
            <a:ext cx="2046240" cy="3573360"/>
          </a:xfrm>
          <a:custGeom>
            <a:avLst/>
            <a:gdLst/>
            <a:ahLst/>
            <a:rect l="0" t="0" r="r" b="b"/>
            <a:pathLst>
              <a:path w="5686" h="9930">
                <a:moveTo>
                  <a:pt x="0" y="1"/>
                </a:moveTo>
                <a:lnTo>
                  <a:pt x="5685" y="0"/>
                </a:lnTo>
                <a:lnTo>
                  <a:pt x="4263" y="9929"/>
                </a:lnTo>
                <a:lnTo>
                  <a:pt x="1421" y="9928"/>
                </a:lnTo>
                <a:lnTo>
                  <a:pt x="0" y="1"/>
                </a:lnTo>
              </a:path>
            </a:pathLst>
          </a:cu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Healthcare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71" name="TextShape 7"/>
          <p:cNvSpPr txBox="1"/>
          <p:nvPr/>
        </p:nvSpPr>
        <p:spPr>
          <a:xfrm>
            <a:off x="3749040" y="225000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1940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90720" y="1097280"/>
            <a:ext cx="8101440" cy="2103120"/>
          </a:xfrm>
          <a:prstGeom prst="blockArc">
            <a:avLst>
              <a:gd name="adj1" fmla="val 12540000"/>
              <a:gd name="adj2" fmla="val 19860000"/>
              <a:gd name="adj3" fmla="val 12064"/>
            </a:avLst>
          </a:prstGeom>
          <a:noFill/>
          <a:ln w="54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TextShape 9"/>
          <p:cNvSpPr txBox="1"/>
          <p:nvPr/>
        </p:nvSpPr>
        <p:spPr>
          <a:xfrm>
            <a:off x="3657600" y="106128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2020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TextShape 10"/>
          <p:cNvSpPr txBox="1"/>
          <p:nvPr/>
        </p:nvSpPr>
        <p:spPr>
          <a:xfrm>
            <a:off x="3749040" y="4245120"/>
            <a:ext cx="82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666666"/>
                </a:solidFill>
                <a:latin typeface="Arial"/>
              </a:rPr>
              <a:t>1800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11"/>
          <p:cNvSpPr/>
          <p:nvPr/>
        </p:nvSpPr>
        <p:spPr>
          <a:xfrm>
            <a:off x="3438720" y="4278240"/>
            <a:ext cx="1371600" cy="824760"/>
          </a:xfrm>
          <a:prstGeom prst="blockArc">
            <a:avLst>
              <a:gd name="adj1" fmla="val 11220000"/>
              <a:gd name="adj2" fmla="val 21180000"/>
              <a:gd name="adj3" fmla="val 29893"/>
            </a:avLst>
          </a:prstGeom>
          <a:noFill/>
          <a:ln w="54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2"/>
          <p:cNvSpPr/>
          <p:nvPr/>
        </p:nvSpPr>
        <p:spPr>
          <a:xfrm rot="19332600">
            <a:off x="1245600" y="1764000"/>
            <a:ext cx="2189880" cy="1561680"/>
          </a:xfrm>
          <a:custGeom>
            <a:avLst/>
            <a:gdLst/>
            <a:ahLst/>
            <a:rect l="0" t="0" r="r" b="b"/>
            <a:pathLst>
              <a:path w="6085" h="4347">
                <a:moveTo>
                  <a:pt x="0" y="9"/>
                </a:moveTo>
                <a:lnTo>
                  <a:pt x="6084" y="0"/>
                </a:lnTo>
                <a:lnTo>
                  <a:pt x="4703" y="4341"/>
                </a:lnTo>
                <a:lnTo>
                  <a:pt x="1394" y="4346"/>
                </a:lnTo>
                <a:lnTo>
                  <a:pt x="0" y="9"/>
                </a:lnTo>
              </a:path>
            </a:pathLst>
          </a:custGeom>
          <a:solidFill>
            <a:srgbClr val="ffa6a6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Computer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Science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77" name="CustomShape 13"/>
          <p:cNvSpPr/>
          <p:nvPr/>
        </p:nvSpPr>
        <p:spPr>
          <a:xfrm>
            <a:off x="1920240" y="2302560"/>
            <a:ext cx="4480560" cy="2011680"/>
          </a:xfrm>
          <a:prstGeom prst="blockArc">
            <a:avLst>
              <a:gd name="adj1" fmla="val 12780000"/>
              <a:gd name="adj2" fmla="val 19620000"/>
              <a:gd name="adj3" fmla="val 13231"/>
            </a:avLst>
          </a:prstGeom>
          <a:noFill/>
          <a:ln w="54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4"/>
          <p:cNvSpPr/>
          <p:nvPr/>
        </p:nvSpPr>
        <p:spPr>
          <a:xfrm rot="1716000">
            <a:off x="4969080" y="1549440"/>
            <a:ext cx="2139480" cy="799200"/>
          </a:xfrm>
          <a:custGeom>
            <a:avLst/>
            <a:gdLst/>
            <a:ahLst/>
            <a:rect l="0" t="0" r="r" b="b"/>
            <a:pathLst>
              <a:path w="5945" h="2223">
                <a:moveTo>
                  <a:pt x="0" y="1"/>
                </a:moveTo>
                <a:lnTo>
                  <a:pt x="5944" y="0"/>
                </a:lnTo>
                <a:lnTo>
                  <a:pt x="4682" y="2221"/>
                </a:lnTo>
                <a:lnTo>
                  <a:pt x="1262" y="2222"/>
                </a:lnTo>
                <a:lnTo>
                  <a:pt x="0" y="1"/>
                </a:lnTo>
              </a:path>
            </a:pathLst>
          </a:custGeom>
          <a:solidFill>
            <a:srgbClr val="8e86ae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Bio-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Informatics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  <p:sp>
        <p:nvSpPr>
          <p:cNvPr id="179" name="CustomShape 15"/>
          <p:cNvSpPr/>
          <p:nvPr/>
        </p:nvSpPr>
        <p:spPr>
          <a:xfrm rot="4377000">
            <a:off x="5081760" y="2005920"/>
            <a:ext cx="2189880" cy="1968120"/>
          </a:xfrm>
          <a:custGeom>
            <a:avLst/>
            <a:gdLst/>
            <a:ahLst/>
            <a:rect l="0" t="0" r="r" b="b"/>
            <a:pathLst>
              <a:path w="6086" h="5472">
                <a:moveTo>
                  <a:pt x="0" y="6"/>
                </a:moveTo>
                <a:lnTo>
                  <a:pt x="6085" y="0"/>
                </a:lnTo>
                <a:lnTo>
                  <a:pt x="4701" y="5469"/>
                </a:lnTo>
                <a:lnTo>
                  <a:pt x="1392" y="5471"/>
                </a:lnTo>
                <a:lnTo>
                  <a:pt x="0" y="6"/>
                </a:lnTo>
              </a:path>
            </a:pathLst>
          </a:custGeom>
          <a:solidFill>
            <a:srgbClr val="ffa6a6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Computer</a:t>
            </a:r>
            <a:endParaRPr b="1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Science</a:t>
            </a:r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  <a:p>
            <a:pPr algn="ctr"/>
            <a:endParaRPr b="1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Statistics about the word “statistics”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rcRect l="17754" t="0" r="0" b="0"/>
          <a:stretch/>
        </p:blipFill>
        <p:spPr>
          <a:xfrm>
            <a:off x="548640" y="1097280"/>
            <a:ext cx="8470800" cy="3566160"/>
          </a:xfrm>
          <a:prstGeom prst="rect">
            <a:avLst/>
          </a:prstGeom>
          <a:ln>
            <a:noFill/>
          </a:ln>
        </p:spPr>
      </p:pic>
      <p:sp>
        <p:nvSpPr>
          <p:cNvPr id="182" name="TextShape 2"/>
          <p:cNvSpPr txBox="1"/>
          <p:nvPr/>
        </p:nvSpPr>
        <p:spPr>
          <a:xfrm>
            <a:off x="2702520" y="4591080"/>
            <a:ext cx="3606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2"/>
              </a:rPr>
              <a:t>books.google.com/ngrams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Statistics about “data science”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2651760" y="4297680"/>
            <a:ext cx="3606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1"/>
              </a:rPr>
              <a:t>books.google.com/ngrams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548640" y="1280160"/>
            <a:ext cx="8346240" cy="2934360"/>
          </a:xfrm>
          <a:prstGeom prst="rect">
            <a:avLst/>
          </a:prstGeom>
          <a:ln>
            <a:noFill/>
          </a:ln>
        </p:spPr>
      </p:pic>
      <p:sp>
        <p:nvSpPr>
          <p:cNvPr id="186" name="Line 3"/>
          <p:cNvSpPr/>
          <p:nvPr/>
        </p:nvSpPr>
        <p:spPr>
          <a:xfrm>
            <a:off x="2468880" y="2834640"/>
            <a:ext cx="731520" cy="1097280"/>
          </a:xfrm>
          <a:prstGeom prst="line">
            <a:avLst/>
          </a:prstGeom>
          <a:ln w="547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4"/>
          <p:cNvSpPr/>
          <p:nvPr/>
        </p:nvSpPr>
        <p:spPr>
          <a:xfrm>
            <a:off x="1737360" y="2091960"/>
            <a:ext cx="1554480" cy="92556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 Black"/>
                <a:hlinkClick r:id="rId3"/>
              </a:rPr>
              <a:t>Peter Naur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datalogy”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data science”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14007</TotalTime>
  <Application>LibreOffice/6.3.4.2$MacOSX_X86_64 LibreOffice_project/60da17e045e08f1793c57c00ba83cdfce946d0aa</Application>
  <Company>UC San Diego Extension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2017-03-09T17:29:36Z</dcterms:created>
  <dc:creator>Juanita LaHaye</dc:creator>
  <dc:description/>
  <dc:language>en-US</dc:language>
  <cp:lastModifiedBy/>
  <dcterms:modified xsi:type="dcterms:W3CDTF">2020-01-04T19:44:23Z</dcterms:modified>
  <cp:revision>430</cp:revision>
  <dc:subject/>
  <dc:title>UC San Diego Extension Overview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UC San Diego Extension</vt:lpwstr>
  </property>
  <property fmtid="{D5CDD505-2E9C-101B-9397-08002B2CF9AE}" pid="4" name="ContentTypeId">
    <vt:lpwstr>0x01010024DF6829C4779C4599C6FD5A8B2371C6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29</vt:i4>
  </property>
</Properties>
</file>